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8C589C-047C-4AAC-A2E2-3745AEB57855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62B68A-24AC-4151-9EC0-91C234E33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work\&#1096;&#1082;&#1086;&#1083;&#1072;\&#1052;&#1077;&#1083;&#1086;&#1076;&#1080;&#1103;%20-%20&#1086;&#1095;&#1077;&#1085;&#1100;%20&#1082;&#1088;&#1072;&#1089;&#1080;&#1074;&#1072;&#1103;%20&#1084;&#1091;&#1079;&#1099;&#1082;&#1072;%20&#1076;&#1083;&#1103;%20&#1083;&#1102;&#1073;&#1080;&#1090;&#1077;&#1083;&#1077;&#1081;%20&#1088;&#1086;&#1084;&#1072;&#1085;&#1090;&#1080;&#1082;&#1080;%20(mp3ostrov.com)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www.ory.com.ua/i/682_2.jpg" TargetMode="External"/><Relationship Id="rId7" Type="http://schemas.openxmlformats.org/officeDocument/2006/relationships/hyperlink" Target="http://www.dolonky.km.ua/dlavsih/2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www.hi-edu.ru/e-books/AK/images/0033-025.jpg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008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Mongolian Baiti" pitchFamily="66" charset="0"/>
              </a:rPr>
              <a:t>Тарас Григорович Шевченко –</a:t>
            </a:r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Mongolian Baiti" pitchFamily="66" charset="0"/>
              </a:rPr>
              <a:t>видатний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Mongolian Baiti" pitchFamily="66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Mongolian Baiti" pitchFamily="66" charset="0"/>
              </a:rPr>
              <a:t>український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Mongolian Baiti" pitchFamily="66" charset="0"/>
              </a:rPr>
              <a:t> поет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Mongolian Baiti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49080"/>
            <a:ext cx="5364088" cy="17526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Свою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Україну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любіть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Любіть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Во  время 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люте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останню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тяжкую  минуту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неї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Господа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моліть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47656" y="5103674"/>
            <a:ext cx="3096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 учень КЗШ № 86</a:t>
            </a: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Макаров 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Владислав</a:t>
            </a: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 :</a:t>
            </a: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Москаленко В.О.</a:t>
            </a:r>
          </a:p>
          <a:p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4" name="Мелодия - очень красивая музыка для любителей романтики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88024" y="0"/>
            <a:ext cx="4355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Як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умру, то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поховайте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Мене на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могилі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Серед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степу широкого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На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Вкраїні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милій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</a:t>
            </a:r>
          </a:p>
          <a:p>
            <a:pPr algn="ctr"/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Щоб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лани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широкополі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І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Дніпро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і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кручі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Було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видно,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було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чути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Як реве ревучий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</a:t>
            </a:r>
          </a:p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….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І мене в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сем’ї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великій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сем’ї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вольній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новій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Не забудьте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пом’янути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Незлим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тихим словом.</a:t>
            </a:r>
          </a:p>
          <a:p>
            <a:pPr algn="r"/>
            <a:endParaRPr lang="ru-RU" sz="2000" dirty="0"/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34" charset="-128"/>
                <a:ea typeface="Meiryo UI" pitchFamily="34" charset="-128"/>
                <a:cs typeface="Meiryo UI" pitchFamily="34" charset="-128"/>
              </a:rPr>
              <a:t>Т.Шевченко</a:t>
            </a:r>
          </a:p>
          <a:p>
            <a:pPr algn="ctr"/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97760" y="260648"/>
            <a:ext cx="44462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latin typeface="Constantia" pitchFamily="18" charset="0"/>
                <a:cs typeface="Rod" pitchFamily="49" charset="-79"/>
              </a:rPr>
              <a:t>У літературі кожного народу, серед її великих творців, є поети, імена яких оповиті невмирущою любов’ю і славою. Таким поетом українського народу є Тарас Шевченко. Він приніс із собою в українську літературу "слово нове", новий світ поезії, неповторні образи, картини й барви, небачене раніше багатство й широчінь тем, ідей, мотивів, </a:t>
            </a:r>
            <a:r>
              <a:rPr lang="uk-UA" sz="2000" b="1" i="1" dirty="0" err="1" smtClean="0">
                <a:latin typeface="Constantia" pitchFamily="18" charset="0"/>
                <a:cs typeface="Rod" pitchFamily="49" charset="-79"/>
              </a:rPr>
              <a:t>.Пам’ять</a:t>
            </a:r>
            <a:r>
              <a:rPr lang="uk-UA" sz="2000" b="1" i="1" dirty="0" smtClean="0">
                <a:latin typeface="Constantia" pitchFamily="18" charset="0"/>
                <a:cs typeface="Rod" pitchFamily="49" charset="-79"/>
              </a:rPr>
              <a:t> про нього живе і буде жити вічно в серцях українського народу.</a:t>
            </a:r>
            <a:r>
              <a:rPr lang="uk-UA" sz="1400" b="1" dirty="0" smtClean="0">
                <a:latin typeface="Trebuchet MS" pitchFamily="34" charset="0"/>
              </a:rPr>
              <a:t/>
            </a:r>
            <a:br>
              <a:rPr lang="uk-UA" sz="1400" b="1" dirty="0" smtClean="0">
                <a:latin typeface="Trebuchet MS" pitchFamily="34" charset="0"/>
              </a:rPr>
            </a:br>
            <a:r>
              <a:rPr lang="uk-UA" sz="1400" b="1" dirty="0" smtClean="0">
                <a:latin typeface="Trebuchet MS" pitchFamily="34" charset="0"/>
              </a:rPr>
              <a:t> </a:t>
            </a:r>
          </a:p>
          <a:p>
            <a:pPr algn="ctr">
              <a:buFontTx/>
              <a:buNone/>
            </a:pPr>
            <a:endParaRPr lang="ru-RU" sz="2400" b="1" dirty="0"/>
          </a:p>
        </p:txBody>
      </p:sp>
      <p:pic>
        <p:nvPicPr>
          <p:cNvPr id="9" name="Picture 12" descr="46696"/>
          <p:cNvPicPr>
            <a:picLocks noChangeAspect="1" noChangeArrowheads="1"/>
          </p:cNvPicPr>
          <p:nvPr/>
        </p:nvPicPr>
        <p:blipFill>
          <a:blip r:embed="rId3" cstate="print"/>
          <a:srcRect l="1183" t="-972"/>
          <a:stretch>
            <a:fillRect/>
          </a:stretch>
        </p:blipFill>
        <p:spPr bwMode="auto">
          <a:xfrm>
            <a:off x="0" y="0"/>
            <a:ext cx="4298950" cy="554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Garamond" pitchFamily="18" charset="0"/>
              </a:rPr>
              <a:t>Тарас Григорович Шевченко народився 25 лютого (9 березня за н. ст.) 1814</a:t>
            </a:r>
            <a:r>
              <a:rPr lang="ru-RU" sz="2400" b="1" dirty="0" smtClean="0">
                <a:latin typeface="Garamond" pitchFamily="18" charset="0"/>
              </a:rPr>
              <a:t>р</a:t>
            </a:r>
            <a:r>
              <a:rPr lang="ru-RU" sz="2400" b="1" i="1" dirty="0" smtClean="0">
                <a:latin typeface="Garamond" pitchFamily="18" charset="0"/>
              </a:rPr>
              <a:t>.</a:t>
            </a:r>
            <a:r>
              <a:rPr lang="ru-RU" sz="2400" b="1" dirty="0" smtClean="0">
                <a:latin typeface="Garamond" pitchFamily="18" charset="0"/>
              </a:rPr>
              <a:t> в с.</a:t>
            </a:r>
            <a:r>
              <a:rPr lang="uk-UA" sz="2400" b="1" dirty="0" smtClean="0">
                <a:latin typeface="Garamond" pitchFamily="18" charset="0"/>
              </a:rPr>
              <a:t> Моринці Звенигородського повіту Київської губернії.</a:t>
            </a:r>
            <a:endParaRPr lang="ru-RU" sz="2400" b="1" dirty="0" smtClean="0">
              <a:latin typeface="Garamond" pitchFamily="18" charset="0"/>
            </a:endParaRPr>
          </a:p>
        </p:txBody>
      </p:sp>
      <p:pic>
        <p:nvPicPr>
          <p:cNvPr id="3" name="Picture 6" descr="[ShevchenkoTaras002.jpg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2205038"/>
            <a:ext cx="4960938" cy="397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3528" y="2204864"/>
            <a:ext cx="3419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Garamond" pitchFamily="18" charset="0"/>
              </a:rPr>
              <a:t>Його батьки, що були кріпаками багатого поміщика В. В. </a:t>
            </a:r>
            <a:r>
              <a:rPr lang="uk-UA" sz="2400" b="1" dirty="0" err="1" smtClean="0">
                <a:latin typeface="Garamond" pitchFamily="18" charset="0"/>
              </a:rPr>
              <a:t>Енгельгардта</a:t>
            </a:r>
            <a:r>
              <a:rPr lang="uk-UA" sz="2400" b="1" dirty="0" smtClean="0">
                <a:latin typeface="Garamond" pitchFamily="18" charset="0"/>
              </a:rPr>
              <a:t>, незабаром переїхали до сусіднього села Кирилівки.</a:t>
            </a:r>
            <a:r>
              <a:rPr lang="ru-RU" sz="2400" b="1" dirty="0" smtClean="0">
                <a:latin typeface="Garamond" pitchFamily="18" charset="0"/>
              </a:rPr>
              <a:t> Т.Г.Шевченко – центральна </a:t>
            </a:r>
            <a:r>
              <a:rPr lang="ru-RU" sz="2400" b="1" dirty="0" err="1" smtClean="0">
                <a:latin typeface="Garamond" pitchFamily="18" charset="0"/>
              </a:rPr>
              <a:t>постать</a:t>
            </a:r>
            <a:r>
              <a:rPr lang="ru-RU" sz="2400" b="1" dirty="0" smtClean="0">
                <a:latin typeface="Garamond" pitchFamily="18" charset="0"/>
              </a:rPr>
              <a:t> </a:t>
            </a:r>
            <a:r>
              <a:rPr lang="ru-RU" sz="2400" b="1" dirty="0" err="1" smtClean="0">
                <a:latin typeface="Garamond" pitchFamily="18" charset="0"/>
              </a:rPr>
              <a:t>українського</a:t>
            </a:r>
            <a:r>
              <a:rPr lang="ru-RU" sz="2400" b="1" dirty="0" smtClean="0">
                <a:latin typeface="Garamond" pitchFamily="18" charset="0"/>
              </a:rPr>
              <a:t> </a:t>
            </a:r>
            <a:r>
              <a:rPr lang="ru-RU" sz="2400" b="1" dirty="0" err="1" smtClean="0">
                <a:latin typeface="Garamond" pitchFamily="18" charset="0"/>
              </a:rPr>
              <a:t>літературного</a:t>
            </a:r>
            <a:r>
              <a:rPr lang="ru-RU" sz="2400" b="1" dirty="0" smtClean="0">
                <a:latin typeface="Garamond" pitchFamily="18" charset="0"/>
              </a:rPr>
              <a:t> </a:t>
            </a:r>
            <a:r>
              <a:rPr lang="ru-RU" sz="2400" b="1" dirty="0" err="1" smtClean="0">
                <a:latin typeface="Garamond" pitchFamily="18" charset="0"/>
              </a:rPr>
              <a:t>процесу</a:t>
            </a:r>
            <a:r>
              <a:rPr lang="ru-RU" sz="2400" b="1" dirty="0" smtClean="0">
                <a:latin typeface="Garamond" pitchFamily="18" charset="0"/>
              </a:rPr>
              <a:t> ХІХ ст.</a:t>
            </a:r>
            <a:endParaRPr lang="ru-RU" sz="2400" b="1" dirty="0">
              <a:latin typeface="Garamond" pitchFamily="18" charset="0"/>
            </a:endParaRPr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8864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Tx/>
              <a:buNone/>
            </a:pP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	</a:t>
            </a:r>
            <a:r>
              <a:rPr lang="ru-RU" b="1" i="1" dirty="0" err="1" smtClean="0">
                <a:latin typeface="Constantia" pitchFamily="18" charset="0"/>
              </a:rPr>
              <a:t>Малий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>
                <a:latin typeface="Constantia" pitchFamily="18" charset="0"/>
              </a:rPr>
              <a:t>Тарас, рано </a:t>
            </a:r>
            <a:r>
              <a:rPr lang="ru-RU" b="1" i="1" dirty="0" err="1">
                <a:latin typeface="Constantia" pitchFamily="18" charset="0"/>
              </a:rPr>
              <a:t>втративши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матір</a:t>
            </a:r>
            <a:r>
              <a:rPr lang="ru-RU" b="1" i="1" dirty="0">
                <a:latin typeface="Constantia" pitchFamily="18" charset="0"/>
              </a:rPr>
              <a:t>, а </a:t>
            </a:r>
            <a:r>
              <a:rPr lang="ru-RU" b="1" i="1" dirty="0" err="1">
                <a:latin typeface="Constantia" pitchFamily="18" charset="0"/>
              </a:rPr>
              <a:t>потім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і</a:t>
            </a:r>
            <a:r>
              <a:rPr lang="ru-RU" b="1" i="1" dirty="0">
                <a:latin typeface="Constantia" pitchFamily="18" charset="0"/>
              </a:rPr>
              <a:t> батька, </a:t>
            </a:r>
            <a:r>
              <a:rPr lang="ru-RU" b="1" i="1" dirty="0" err="1">
                <a:latin typeface="Constantia" pitchFamily="18" charset="0"/>
              </a:rPr>
              <a:t>з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дитинства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зазнав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багато</a:t>
            </a:r>
            <a:r>
              <a:rPr lang="ru-RU" b="1" i="1" dirty="0">
                <a:latin typeface="Constantia" pitchFamily="18" charset="0"/>
              </a:rPr>
              <a:t> горя </a:t>
            </a:r>
            <a:r>
              <a:rPr lang="ru-RU" b="1" i="1" dirty="0" err="1">
                <a:latin typeface="Constantia" pitchFamily="18" charset="0"/>
              </a:rPr>
              <a:t>і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знущань</a:t>
            </a:r>
            <a:r>
              <a:rPr lang="ru-RU" b="1" i="1" dirty="0">
                <a:latin typeface="Constantia" pitchFamily="18" charset="0"/>
              </a:rPr>
              <a:t>. </a:t>
            </a:r>
            <a:r>
              <a:rPr lang="ru-RU" b="1" i="1" dirty="0" err="1">
                <a:latin typeface="Constantia" pitchFamily="18" charset="0"/>
              </a:rPr>
              <a:t>Працюючи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і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навчаючись</a:t>
            </a:r>
            <a:r>
              <a:rPr lang="ru-RU" b="1" i="1" dirty="0">
                <a:latin typeface="Constantia" pitchFamily="18" charset="0"/>
              </a:rPr>
              <a:t> у </a:t>
            </a:r>
            <a:r>
              <a:rPr lang="ru-RU" b="1" i="1" dirty="0" err="1">
                <a:latin typeface="Constantia" pitchFamily="18" charset="0"/>
              </a:rPr>
              <a:t>дяків</a:t>
            </a:r>
            <a:r>
              <a:rPr lang="ru-RU" b="1" i="1" dirty="0">
                <a:latin typeface="Constantia" pitchFamily="18" charset="0"/>
              </a:rPr>
              <a:t>, Шевченко </a:t>
            </a:r>
            <a:r>
              <a:rPr lang="ru-RU" b="1" i="1" dirty="0" err="1" smtClean="0">
                <a:latin typeface="Constantia" pitchFamily="18" charset="0"/>
              </a:rPr>
              <a:t>ознайомився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з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деякими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творами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української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літератури</a:t>
            </a:r>
            <a:r>
              <a:rPr lang="ru-RU" b="1" i="1" dirty="0">
                <a:latin typeface="Constantia" pitchFamily="18" charset="0"/>
              </a:rPr>
              <a:t>, а </a:t>
            </a:r>
            <a:r>
              <a:rPr lang="ru-RU" b="1" i="1" dirty="0" err="1">
                <a:latin typeface="Constantia" pitchFamily="18" charset="0"/>
              </a:rPr>
              <a:t>відчуваючи</a:t>
            </a:r>
            <a:r>
              <a:rPr lang="ru-RU" b="1" i="1" dirty="0">
                <a:latin typeface="Constantia" pitchFamily="18" charset="0"/>
              </a:rPr>
              <a:t> великий потяг до </a:t>
            </a:r>
            <a:r>
              <a:rPr lang="ru-RU" b="1" i="1" dirty="0" err="1">
                <a:latin typeface="Constantia" pitchFamily="18" charset="0"/>
              </a:rPr>
              <a:t>малювання</a:t>
            </a:r>
            <a:r>
              <a:rPr lang="ru-RU" b="1" i="1" dirty="0">
                <a:latin typeface="Constantia" pitchFamily="18" charset="0"/>
              </a:rPr>
              <a:t>, уже </a:t>
            </a:r>
            <a:r>
              <a:rPr lang="ru-RU" b="1" i="1" dirty="0" err="1">
                <a:latin typeface="Constantia" pitchFamily="18" charset="0"/>
              </a:rPr>
              <a:t>тоді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робив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перші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спроби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розпочати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навчання</a:t>
            </a:r>
            <a:r>
              <a:rPr lang="ru-RU" b="1" i="1" dirty="0">
                <a:latin typeface="Constantia" pitchFamily="18" charset="0"/>
              </a:rPr>
              <a:t> у маляра.   </a:t>
            </a:r>
          </a:p>
          <a:p>
            <a:pPr algn="just">
              <a:buFontTx/>
              <a:buNone/>
            </a:pPr>
            <a:r>
              <a:rPr lang="ru-RU" b="1" i="1" dirty="0">
                <a:latin typeface="Constantia" pitchFamily="18" charset="0"/>
              </a:rPr>
              <a:t>           Коли </a:t>
            </a:r>
            <a:r>
              <a:rPr lang="ru-RU" b="1" i="1" dirty="0" err="1">
                <a:latin typeface="Constantia" pitchFamily="18" charset="0"/>
              </a:rPr>
              <a:t>Шевченкові</a:t>
            </a:r>
            <a:r>
              <a:rPr lang="ru-RU" b="1" i="1" dirty="0">
                <a:latin typeface="Constantia" pitchFamily="18" charset="0"/>
              </a:rPr>
              <a:t> минуло 14 </a:t>
            </a:r>
            <a:r>
              <a:rPr lang="ru-RU" b="1" i="1" dirty="0" err="1">
                <a:latin typeface="Constantia" pitchFamily="18" charset="0"/>
              </a:rPr>
              <a:t>років</a:t>
            </a:r>
            <a:r>
              <a:rPr lang="ru-RU" b="1" i="1" dirty="0">
                <a:latin typeface="Constantia" pitchFamily="18" charset="0"/>
              </a:rPr>
              <a:t>, </a:t>
            </a:r>
            <a:r>
              <a:rPr lang="ru-RU" b="1" i="1" dirty="0" err="1">
                <a:latin typeface="Constantia" pitchFamily="18" charset="0"/>
              </a:rPr>
              <a:t>його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зробили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дворовим</a:t>
            </a:r>
            <a:r>
              <a:rPr lang="ru-RU" b="1" i="1" dirty="0">
                <a:latin typeface="Constantia" pitchFamily="18" charset="0"/>
              </a:rPr>
              <a:t> слугою </a:t>
            </a:r>
            <a:r>
              <a:rPr lang="ru-RU" b="1" i="1" dirty="0" err="1" smtClean="0">
                <a:latin typeface="Constantia" pitchFamily="18" charset="0"/>
              </a:rPr>
              <a:t>поміщика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>
                <a:latin typeface="Constantia" pitchFamily="18" charset="0"/>
              </a:rPr>
              <a:t>П. </a:t>
            </a:r>
            <a:r>
              <a:rPr lang="ru-RU" b="1" i="1" dirty="0" err="1">
                <a:latin typeface="Constantia" pitchFamily="18" charset="0"/>
              </a:rPr>
              <a:t>Енгельгарда</a:t>
            </a:r>
            <a:r>
              <a:rPr lang="ru-RU" b="1" i="1" dirty="0">
                <a:latin typeface="Constantia" pitchFamily="18" charset="0"/>
              </a:rPr>
              <a:t> в </a:t>
            </a:r>
            <a:r>
              <a:rPr lang="ru-RU" b="1" i="1" dirty="0" err="1">
                <a:latin typeface="Constantia" pitchFamily="18" charset="0"/>
              </a:rPr>
              <a:t>маєтку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Вільшані</a:t>
            </a:r>
            <a:r>
              <a:rPr lang="ru-RU" b="1" i="1" dirty="0">
                <a:latin typeface="Constantia" pitchFamily="18" charset="0"/>
              </a:rPr>
              <a:t>. </a:t>
            </a:r>
          </a:p>
          <a:p>
            <a:pPr algn="just">
              <a:buFontTx/>
              <a:buNone/>
            </a:pPr>
            <a:r>
              <a:rPr lang="ru-RU" b="1" i="1" dirty="0">
                <a:latin typeface="Constantia" pitchFamily="18" charset="0"/>
              </a:rPr>
              <a:t>           З </a:t>
            </a:r>
            <a:r>
              <a:rPr lang="ru-RU" b="1" i="1" dirty="0" err="1">
                <a:latin typeface="Constantia" pitchFamily="18" charset="0"/>
              </a:rPr>
              <a:t>осені</a:t>
            </a:r>
            <a:r>
              <a:rPr lang="ru-RU" b="1" i="1" dirty="0">
                <a:latin typeface="Constantia" pitchFamily="18" charset="0"/>
              </a:rPr>
              <a:t> 1828 року до початку 1831 року Шевченко </a:t>
            </a:r>
            <a:r>
              <a:rPr lang="ru-RU" b="1" i="1" dirty="0" err="1">
                <a:latin typeface="Constantia" pitchFamily="18" charset="0"/>
              </a:rPr>
              <a:t>побував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зі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своїм</a:t>
            </a:r>
            <a:r>
              <a:rPr lang="ru-RU" b="1" i="1" dirty="0">
                <a:latin typeface="Constantia" pitchFamily="18" charset="0"/>
              </a:rPr>
              <a:t> паном у </a:t>
            </a:r>
            <a:r>
              <a:rPr lang="ru-RU" b="1" i="1" dirty="0" err="1">
                <a:latin typeface="Constantia" pitchFamily="18" charset="0"/>
              </a:rPr>
              <a:t>Вільні</a:t>
            </a:r>
            <a:r>
              <a:rPr lang="ru-RU" b="1" i="1" dirty="0">
                <a:latin typeface="Constantia" pitchFamily="18" charset="0"/>
              </a:rPr>
              <a:t> (</a:t>
            </a:r>
            <a:r>
              <a:rPr lang="ru-RU" b="1" i="1" dirty="0" err="1">
                <a:latin typeface="Constantia" pitchFamily="18" charset="0"/>
              </a:rPr>
              <a:t>тепер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Вільнюс</a:t>
            </a:r>
            <a:r>
              <a:rPr lang="ru-RU" b="1" i="1" dirty="0">
                <a:latin typeface="Constantia" pitchFamily="18" charset="0"/>
              </a:rPr>
              <a:t>), де, </a:t>
            </a:r>
            <a:r>
              <a:rPr lang="ru-RU" b="1" i="1" dirty="0" err="1">
                <a:latin typeface="Constantia" pitchFamily="18" charset="0"/>
              </a:rPr>
              <a:t>можливо</a:t>
            </a:r>
            <a:r>
              <a:rPr lang="ru-RU" b="1" i="1" dirty="0">
                <a:latin typeface="Constantia" pitchFamily="18" charset="0"/>
              </a:rPr>
              <a:t>, </a:t>
            </a:r>
            <a:r>
              <a:rPr lang="ru-RU" b="1" i="1" dirty="0" err="1">
                <a:latin typeface="Constantia" pitchFamily="18" charset="0"/>
              </a:rPr>
              <a:t>відвідував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лекції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малювання</a:t>
            </a:r>
            <a:r>
              <a:rPr lang="ru-RU" b="1" i="1" dirty="0">
                <a:latin typeface="Constantia" pitchFamily="18" charset="0"/>
              </a:rPr>
              <a:t> у </a:t>
            </a:r>
            <a:r>
              <a:rPr lang="ru-RU" b="1" i="1" dirty="0" err="1" smtClean="0">
                <a:latin typeface="Constantia" pitchFamily="18" charset="0"/>
              </a:rPr>
              <a:t>професора</a:t>
            </a:r>
            <a:r>
              <a:rPr lang="ru-RU" b="1" i="1" dirty="0" smtClean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Віленського</a:t>
            </a:r>
            <a:r>
              <a:rPr lang="ru-RU" b="1" i="1" dirty="0">
                <a:latin typeface="Constantia" pitchFamily="18" charset="0"/>
              </a:rPr>
              <a:t> </a:t>
            </a:r>
            <a:r>
              <a:rPr lang="ru-RU" b="1" i="1" dirty="0" err="1">
                <a:latin typeface="Constantia" pitchFamily="18" charset="0"/>
              </a:rPr>
              <a:t>Університету</a:t>
            </a:r>
            <a:r>
              <a:rPr lang="ru-RU" b="1" i="1" dirty="0">
                <a:latin typeface="Constantia" pitchFamily="18" charset="0"/>
              </a:rPr>
              <a:t> Й. </a:t>
            </a:r>
            <a:r>
              <a:rPr lang="ru-RU" b="1" i="1" dirty="0" err="1" smtClean="0">
                <a:latin typeface="Constantia" pitchFamily="18" charset="0"/>
              </a:rPr>
              <a:t>Рустемаса</a:t>
            </a:r>
            <a:r>
              <a:rPr lang="ru-RU" b="1" i="1" dirty="0">
                <a:latin typeface="Constantia" pitchFamily="18" charset="0"/>
              </a:rPr>
              <a:t>. </a:t>
            </a:r>
          </a:p>
        </p:txBody>
      </p:sp>
      <p:pic>
        <p:nvPicPr>
          <p:cNvPr id="4" name="Picture 4" descr="0_28685_3740c7b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355976" cy="5702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evchenk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552825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1520" y="5085184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</a:t>
            </a:r>
            <a:r>
              <a:rPr lang="ru-RU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Поезія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живопис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творчості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Т.Г.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Шевченка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нерозривно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пов’язані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У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живописі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він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був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поетом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поезії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– живописцем.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Малювання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поезія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стали для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Шевченка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життєвою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потребою,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вираженням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його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творчої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індивідуальності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 До нас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дійшло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240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поетичних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творів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великого Кобзаря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1200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мистецьких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робіт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художника.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886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Учітесь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читайте,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 чужому научайтесь,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Й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свого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не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цурайтесь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Україну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як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сонце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 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як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вітер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трави,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води, 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 годину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щасливу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радості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мить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 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любіть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у годину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негоди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!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31 из 10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20688"/>
            <a:ext cx="1822450" cy="2189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-main-pic" descr="Картинка 12 из 10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0"/>
            <a:ext cx="2808312" cy="3861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4005064"/>
            <a:ext cx="892797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Перші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Тараса Григоровича,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що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дійшли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до нас, -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балада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Зіпсована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",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вірші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"Думка" ("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Тече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вода 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синє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море"), "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Вічній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пам'яті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Котляревського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"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поема "Катерина" -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датуються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1837-1838 роками.</a:t>
            </a:r>
          </a:p>
          <a:p>
            <a:pPr algn="ctr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Шевченко у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багатьох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своїх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творах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закликав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пригноблений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український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народ до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революційної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боротьби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за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своє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звільнення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.</a:t>
            </a:r>
          </a:p>
          <a:p>
            <a:endParaRPr lang="ru-RU" sz="900" dirty="0">
              <a:solidFill>
                <a:schemeClr val="accent1"/>
              </a:solidFill>
            </a:endParaRPr>
          </a:p>
        </p:txBody>
      </p:sp>
      <p:pic>
        <p:nvPicPr>
          <p:cNvPr id="5" name="Picture 16" descr="Картинка 59 из 105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548680"/>
            <a:ext cx="15049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56612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Першу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збірку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своїх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поетичних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творів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Шевченко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видав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1840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назвою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Кобзар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».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неї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ввійшло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8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поезій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: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Думи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мої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Перебендя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Катерина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Тополя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Думка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Основ'яненка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Іван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Підкова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», «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Тарасова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ніч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». 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27984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err="1" smtClean="0">
                <a:latin typeface="Constantia" pitchFamily="18" charset="0"/>
              </a:rPr>
              <a:t>Катерино</a:t>
            </a:r>
            <a:r>
              <a:rPr lang="ru-RU" sz="2800" b="1" i="1" dirty="0" smtClean="0">
                <a:latin typeface="Constantia" pitchFamily="18" charset="0"/>
              </a:rPr>
              <a:t>, </a:t>
            </a:r>
            <a:r>
              <a:rPr lang="ru-RU" sz="2800" b="1" i="1" dirty="0" err="1" smtClean="0">
                <a:latin typeface="Constantia" pitchFamily="18" charset="0"/>
              </a:rPr>
              <a:t>серце</a:t>
            </a:r>
            <a:r>
              <a:rPr lang="ru-RU" sz="2800" b="1" i="1" dirty="0" smtClean="0">
                <a:latin typeface="Constantia" pitchFamily="18" charset="0"/>
              </a:rPr>
              <a:t> </a:t>
            </a:r>
            <a:r>
              <a:rPr lang="ru-RU" sz="2800" b="1" i="1" dirty="0" err="1" smtClean="0">
                <a:latin typeface="Constantia" pitchFamily="18" charset="0"/>
              </a:rPr>
              <a:t>моє</a:t>
            </a:r>
            <a:r>
              <a:rPr lang="ru-RU" sz="2800" b="1" i="1" dirty="0" smtClean="0">
                <a:latin typeface="Constantia" pitchFamily="18" charset="0"/>
              </a:rPr>
              <a:t>!</a:t>
            </a:r>
          </a:p>
          <a:p>
            <a:r>
              <a:rPr lang="ru-RU" sz="2800" b="1" i="1" dirty="0" err="1" smtClean="0">
                <a:latin typeface="Constantia" pitchFamily="18" charset="0"/>
              </a:rPr>
              <a:t>Лишенько</a:t>
            </a:r>
            <a:r>
              <a:rPr lang="ru-RU" sz="2800" b="1" i="1" dirty="0" smtClean="0">
                <a:latin typeface="Constantia" pitchFamily="18" charset="0"/>
              </a:rPr>
              <a:t> </a:t>
            </a:r>
            <a:r>
              <a:rPr lang="ru-RU" sz="2800" b="1" i="1" dirty="0" err="1" smtClean="0">
                <a:latin typeface="Constantia" pitchFamily="18" charset="0"/>
              </a:rPr>
              <a:t>з</a:t>
            </a:r>
            <a:r>
              <a:rPr lang="ru-RU" sz="2800" b="1" i="1" dirty="0" smtClean="0">
                <a:latin typeface="Constantia" pitchFamily="18" charset="0"/>
              </a:rPr>
              <a:t> тобою!</a:t>
            </a:r>
          </a:p>
          <a:p>
            <a:r>
              <a:rPr lang="ru-RU" sz="2800" b="1" i="1" dirty="0" smtClean="0">
                <a:latin typeface="Constantia" pitchFamily="18" charset="0"/>
              </a:rPr>
              <a:t>Де </a:t>
            </a:r>
            <a:r>
              <a:rPr lang="ru-RU" sz="2800" b="1" i="1" dirty="0" err="1" smtClean="0">
                <a:latin typeface="Constantia" pitchFamily="18" charset="0"/>
              </a:rPr>
              <a:t>ти</a:t>
            </a:r>
            <a:r>
              <a:rPr lang="ru-RU" sz="2800" b="1" i="1" dirty="0" smtClean="0">
                <a:latin typeface="Constantia" pitchFamily="18" charset="0"/>
              </a:rPr>
              <a:t> в </a:t>
            </a:r>
            <a:r>
              <a:rPr lang="ru-RU" sz="2800" b="1" i="1" dirty="0" err="1" smtClean="0">
                <a:latin typeface="Constantia" pitchFamily="18" charset="0"/>
              </a:rPr>
              <a:t>світі</a:t>
            </a:r>
            <a:r>
              <a:rPr lang="ru-RU" sz="2800" b="1" i="1" dirty="0" smtClean="0">
                <a:latin typeface="Constantia" pitchFamily="18" charset="0"/>
              </a:rPr>
              <a:t> </a:t>
            </a:r>
            <a:r>
              <a:rPr lang="ru-RU" sz="2800" b="1" i="1" dirty="0" err="1" smtClean="0">
                <a:latin typeface="Constantia" pitchFamily="18" charset="0"/>
              </a:rPr>
              <a:t>подінешся</a:t>
            </a:r>
            <a:endParaRPr lang="ru-RU" sz="2800" b="1" i="1" dirty="0" smtClean="0">
              <a:latin typeface="Constantia" pitchFamily="18" charset="0"/>
            </a:endParaRPr>
          </a:p>
          <a:p>
            <a:r>
              <a:rPr lang="ru-RU" sz="2800" b="1" i="1" dirty="0" smtClean="0">
                <a:latin typeface="Constantia" pitchFamily="18" charset="0"/>
              </a:rPr>
              <a:t>З </a:t>
            </a:r>
            <a:r>
              <a:rPr lang="ru-RU" sz="2800" b="1" i="1" dirty="0" err="1" smtClean="0">
                <a:latin typeface="Constantia" pitchFamily="18" charset="0"/>
              </a:rPr>
              <a:t>малим</a:t>
            </a:r>
            <a:r>
              <a:rPr lang="ru-RU" sz="2800" b="1" i="1" dirty="0" smtClean="0">
                <a:latin typeface="Constantia" pitchFamily="18" charset="0"/>
              </a:rPr>
              <a:t> сиротою?</a:t>
            </a:r>
          </a:p>
          <a:p>
            <a:r>
              <a:rPr lang="ru-RU" sz="2800" b="1" i="1" dirty="0" err="1" smtClean="0">
                <a:latin typeface="Constantia" pitchFamily="18" charset="0"/>
              </a:rPr>
              <a:t>Хто</a:t>
            </a:r>
            <a:r>
              <a:rPr lang="ru-RU" sz="2800" b="1" i="1" dirty="0" smtClean="0">
                <a:latin typeface="Constantia" pitchFamily="18" charset="0"/>
              </a:rPr>
              <a:t> </a:t>
            </a:r>
            <a:r>
              <a:rPr lang="ru-RU" sz="2800" b="1" i="1" dirty="0" err="1" smtClean="0">
                <a:latin typeface="Constantia" pitchFamily="18" charset="0"/>
              </a:rPr>
              <a:t>спитає</a:t>
            </a:r>
            <a:r>
              <a:rPr lang="ru-RU" sz="2800" b="1" i="1" dirty="0" smtClean="0">
                <a:latin typeface="Constantia" pitchFamily="18" charset="0"/>
              </a:rPr>
              <a:t>, </a:t>
            </a:r>
            <a:r>
              <a:rPr lang="ru-RU" sz="2800" b="1" i="1" dirty="0" err="1" smtClean="0">
                <a:latin typeface="Constantia" pitchFamily="18" charset="0"/>
              </a:rPr>
              <a:t>привітає</a:t>
            </a:r>
            <a:endParaRPr lang="ru-RU" sz="2800" b="1" i="1" dirty="0" smtClean="0">
              <a:latin typeface="Constantia" pitchFamily="18" charset="0"/>
            </a:endParaRPr>
          </a:p>
          <a:p>
            <a:r>
              <a:rPr lang="ru-RU" sz="2800" b="1" i="1" dirty="0" smtClean="0">
                <a:latin typeface="Constantia" pitchFamily="18" charset="0"/>
              </a:rPr>
              <a:t>Без милого в </a:t>
            </a:r>
            <a:r>
              <a:rPr lang="ru-RU" sz="2800" b="1" i="1" dirty="0" err="1" smtClean="0">
                <a:latin typeface="Constantia" pitchFamily="18" charset="0"/>
              </a:rPr>
              <a:t>світі</a:t>
            </a:r>
            <a:r>
              <a:rPr lang="ru-RU" sz="2800" b="1" i="1" dirty="0" smtClean="0">
                <a:latin typeface="Constantia" pitchFamily="18" charset="0"/>
              </a:rPr>
              <a:t>?</a:t>
            </a:r>
          </a:p>
          <a:p>
            <a:r>
              <a:rPr lang="ru-RU" sz="2800" b="1" i="1" dirty="0" err="1" smtClean="0">
                <a:latin typeface="Constantia" pitchFamily="18" charset="0"/>
              </a:rPr>
              <a:t>Батько</a:t>
            </a:r>
            <a:r>
              <a:rPr lang="ru-RU" sz="2800" b="1" i="1" dirty="0" smtClean="0">
                <a:latin typeface="Constantia" pitchFamily="18" charset="0"/>
              </a:rPr>
              <a:t>, </a:t>
            </a:r>
            <a:r>
              <a:rPr lang="ru-RU" sz="2800" b="1" i="1" dirty="0" err="1" smtClean="0">
                <a:latin typeface="Constantia" pitchFamily="18" charset="0"/>
              </a:rPr>
              <a:t>мати</a:t>
            </a:r>
            <a:r>
              <a:rPr lang="ru-RU" sz="2800" b="1" i="1" dirty="0" smtClean="0">
                <a:latin typeface="Constantia" pitchFamily="18" charset="0"/>
              </a:rPr>
              <a:t> — </a:t>
            </a:r>
            <a:r>
              <a:rPr lang="ru-RU" sz="2800" b="1" i="1" dirty="0" err="1" smtClean="0">
                <a:latin typeface="Constantia" pitchFamily="18" charset="0"/>
              </a:rPr>
              <a:t>чужі</a:t>
            </a:r>
            <a:r>
              <a:rPr lang="ru-RU" sz="2800" b="1" i="1" dirty="0" smtClean="0">
                <a:latin typeface="Constantia" pitchFamily="18" charset="0"/>
              </a:rPr>
              <a:t> люде,</a:t>
            </a:r>
          </a:p>
          <a:p>
            <a:r>
              <a:rPr lang="ru-RU" sz="2800" b="1" i="1" dirty="0" smtClean="0">
                <a:latin typeface="Constantia" pitchFamily="18" charset="0"/>
              </a:rPr>
              <a:t>Тяжко </a:t>
            </a:r>
            <a:r>
              <a:rPr lang="ru-RU" sz="2800" b="1" i="1" dirty="0" err="1" smtClean="0">
                <a:latin typeface="Constantia" pitchFamily="18" charset="0"/>
              </a:rPr>
              <a:t>з</a:t>
            </a:r>
            <a:r>
              <a:rPr lang="ru-RU" sz="2800" b="1" i="1" dirty="0" smtClean="0">
                <a:latin typeface="Constantia" pitchFamily="18" charset="0"/>
              </a:rPr>
              <a:t> ними </a:t>
            </a:r>
            <a:r>
              <a:rPr lang="ru-RU" sz="2800" b="1" i="1" dirty="0" err="1" smtClean="0">
                <a:latin typeface="Constantia" pitchFamily="18" charset="0"/>
              </a:rPr>
              <a:t>жити</a:t>
            </a:r>
            <a:r>
              <a:rPr lang="ru-RU" sz="2400" b="1" i="1" dirty="0" smtClean="0">
                <a:latin typeface="Constantia" pitchFamily="18" charset="0"/>
              </a:rPr>
              <a:t>!</a:t>
            </a:r>
          </a:p>
          <a:p>
            <a:endParaRPr lang="uk-UA" sz="2400" b="1" i="1" dirty="0">
              <a:latin typeface="Constantia" pitchFamily="18" charset="0"/>
            </a:endParaRPr>
          </a:p>
          <a:p>
            <a:endParaRPr lang="uk-UA" sz="2400" b="1" i="1" dirty="0" smtClean="0">
              <a:latin typeface="Constantia" pitchFamily="18" charset="0"/>
            </a:endParaRPr>
          </a:p>
          <a:p>
            <a:pPr algn="r"/>
            <a:r>
              <a:rPr lang="uk-UA" sz="2400" b="1" i="1" dirty="0" smtClean="0">
                <a:latin typeface="Constantia" pitchFamily="18" charset="0"/>
              </a:rPr>
              <a:t>Т.Г.Шевченко</a:t>
            </a:r>
            <a:endParaRPr lang="ru-RU" sz="2400" b="1" i="1" dirty="0">
              <a:latin typeface="Constantia" pitchFamily="18" charset="0"/>
            </a:endParaRPr>
          </a:p>
        </p:txBody>
      </p:sp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0"/>
            <a:ext cx="464400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43808" y="332656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Думи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мої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,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думи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мої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,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Лихо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мені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з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вами!</a:t>
            </a:r>
          </a:p>
          <a:p>
            <a:pPr algn="ctr"/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Нащо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стали на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папері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Сумними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рядами?..</a:t>
            </a:r>
          </a:p>
          <a:p>
            <a:pPr algn="ctr"/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Чом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вас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вітер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не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розвіяв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 степу, як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пилину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?</a:t>
            </a:r>
          </a:p>
          <a:p>
            <a:pPr algn="ctr"/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Чом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вас лихо не приспало,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Як свою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дитину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?..</a:t>
            </a:r>
          </a:p>
          <a:p>
            <a:pPr algn="ctr"/>
            <a:endParaRPr lang="uk-UA" sz="2400" b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                       Т.Шевченко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89040"/>
            <a:ext cx="421196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6877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414</Words>
  <Application>Microsoft Office PowerPoint</Application>
  <PresentationFormat>Экран (4:3)</PresentationFormat>
  <Paragraphs>64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Тарас Григорович Шевченко –видатний український поет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45</cp:revision>
  <dcterms:created xsi:type="dcterms:W3CDTF">2014-02-02T10:55:37Z</dcterms:created>
  <dcterms:modified xsi:type="dcterms:W3CDTF">2014-03-19T07:31:47Z</dcterms:modified>
</cp:coreProperties>
</file>