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20"/>
  </p:notesMasterIdLst>
  <p:sldIdLst>
    <p:sldId id="256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6" r:id="rId12"/>
    <p:sldId id="278" r:id="rId13"/>
    <p:sldId id="270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F83C7-A4EC-407E-8264-34865550D984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215B4-92E7-4465-8FAC-E84F3A8C4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2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AEB5-4302-4675-B336-7EBC0CB6CEAB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BD4F-C182-48CD-BEDB-8E37F2E1F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B4BB-752E-40C1-8D35-DC2679D93E22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19091-94C0-452D-AED6-F28112BD8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B3BB-7EDF-420C-9C3C-D40BD7D20EE0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33F2-8AD2-4418-93C0-AF23A86B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7915276" cy="2428892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Імідж учителя</a:t>
            </a:r>
            <a:br>
              <a:rPr lang="uk-UA" sz="4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/>
            </a:r>
            <a:br>
              <a:rPr lang="uk-UA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:\Мої документи\Pictures\2013-02-13\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832348" cy="40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Мої документи\Pictures\2013-02-13\0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8380"/>
            <a:ext cx="3848100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Мої документи\Pictures\2013-02-13\1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175000" cy="2116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Поняття імідж може бути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застосовно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тільки для однієї особи, але й організації, міста, навіть до країни. </a:t>
            </a:r>
          </a:p>
          <a:p>
            <a:pPr algn="ctr"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Тому імідж  школи буде визначений і іміджем педагогів, які в ній працюють.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1" descr="D:\ЛЮ\Фото история школы\история\форум в Святогорске\форум3.jpg"/>
          <p:cNvPicPr>
            <a:picLocks noChangeAspect="1" noChangeArrowheads="1"/>
          </p:cNvPicPr>
          <p:nvPr/>
        </p:nvPicPr>
        <p:blipFill>
          <a:blip r:embed="rId2" cstate="print"/>
          <a:srcRect l="12502" t="24641" r="31287" b="17923"/>
          <a:stretch>
            <a:fillRect/>
          </a:stretch>
        </p:blipFill>
        <p:spPr bwMode="auto">
          <a:xfrm>
            <a:off x="142844" y="3786190"/>
            <a:ext cx="3143272" cy="2245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D:\ЛЮ\фото Винница +неделя психологии\DSC09859.JPG"/>
          <p:cNvPicPr>
            <a:picLocks noChangeAspect="1" noChangeArrowheads="1"/>
          </p:cNvPicPr>
          <p:nvPr/>
        </p:nvPicPr>
        <p:blipFill>
          <a:blip r:embed="rId3" cstate="print"/>
          <a:srcRect t="24687" r="49747" b="7356"/>
          <a:stretch>
            <a:fillRect/>
          </a:stretch>
        </p:blipFill>
        <p:spPr bwMode="auto">
          <a:xfrm>
            <a:off x="6500826" y="3786190"/>
            <a:ext cx="2277818" cy="2455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D:\ЛЮ\Фото\ФОТО школа\PA011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572008"/>
            <a:ext cx="2571921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" y="260648"/>
            <a:ext cx="8229600" cy="22902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prstTxWarp prst="textInflateBottom">
              <a:avLst/>
            </a:prstTxWarp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ПРОФЕСІЙНА КОМПЕТЕНТНІСТЬ ВЧИТЕЛЯ ЯК НЕОБХІДНА УМОВА ЗАПРОВАДЖЕННЯ КОМПЕТЕНТНІСНОГО ПІДХОДУ ТА ПРОДУКТИВНИХ ТЕХНОЛОГІЙ НАВЧАННЯ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25" y="2275174"/>
            <a:ext cx="532924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реальна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коло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34342"/>
          <a:stretch>
            <a:fillRect/>
          </a:stretch>
        </p:blipFill>
        <p:spPr bwMode="auto">
          <a:xfrm>
            <a:off x="5868144" y="1685279"/>
            <a:ext cx="299561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Поняття компетенції і компетентності значно ширше за поняття «знання, вміння, навички», тому що містять:</a:t>
            </a:r>
          </a:p>
          <a:p>
            <a:r>
              <a:rPr lang="uk-UA" dirty="0" smtClean="0"/>
              <a:t>спрямованість </a:t>
            </a:r>
            <a:r>
              <a:rPr lang="uk-UA" dirty="0"/>
              <a:t>особистості (мотивацію, ціннісні орієнтації);</a:t>
            </a:r>
          </a:p>
          <a:p>
            <a:r>
              <a:rPr lang="uk-UA" dirty="0" smtClean="0"/>
              <a:t>здібності </a:t>
            </a:r>
            <a:r>
              <a:rPr lang="uk-UA" dirty="0"/>
              <a:t>особистості до подолання стереотипів, відчуття проблеми, прояв принциповості, гнучкість мислення;</a:t>
            </a:r>
          </a:p>
          <a:p>
            <a:r>
              <a:rPr lang="uk-UA" dirty="0" smtClean="0"/>
              <a:t>характер </a:t>
            </a:r>
            <a:r>
              <a:rPr lang="uk-UA" dirty="0"/>
              <a:t>особистості – самостійність, цілеспрямованість, вольові якості.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0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Компоненти професійної педагогічної компетентності 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807522"/>
              </p:ext>
            </p:extLst>
          </p:nvPr>
        </p:nvGraphicFramePr>
        <p:xfrm>
          <a:off x="539550" y="1556794"/>
          <a:ext cx="8136905" cy="49582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8372"/>
                <a:gridCol w="3076550"/>
                <a:gridCol w="4321983"/>
              </a:tblGrid>
              <a:tr h="713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№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з/п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Ключові компоненти професійної </a:t>
                      </a:r>
                      <a:r>
                        <a:rPr lang="uk-UA" sz="1600" dirty="0" smtClean="0">
                          <a:effectLst/>
                        </a:rPr>
                        <a:t>педагогічної </a:t>
                      </a:r>
                      <a:r>
                        <a:rPr lang="uk-UA" sz="1600" dirty="0">
                          <a:effectLst/>
                        </a:rPr>
                        <a:t>компетентності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Зміст компонентів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1.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Інформаційна компетентність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Володіння інформаційними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технологіями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, вміння опрацьовувати різні види інформації,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застосовувати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ЕЗНП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8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2.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effectLst/>
                        </a:rPr>
                        <a:t>Комунікативна компетентність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Вміння вступати в комунікацію, бути зрозумілим, спілкування без обмежень з колегами, учнями, їх батьками, представниками влади та громадськості тощо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3.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Математична компетентність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Вміння працювати з числом,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числовою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інформацією (володіння математичними вміннями)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4.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err="1">
                          <a:solidFill>
                            <a:schemeClr val="tx1"/>
                          </a:solidFill>
                          <a:effectLst/>
                        </a:rPr>
                        <a:t>Автономізаційна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 компетентність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Здатність до саморозвитку,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творчості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, самовизначення, самоосвіти, конкурентоспроможності в наданні освітніх послуг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5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37694"/>
              </p:ext>
            </p:extLst>
          </p:nvPr>
        </p:nvGraphicFramePr>
        <p:xfrm>
          <a:off x="539552" y="404664"/>
          <a:ext cx="8280920" cy="5696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51440"/>
                <a:gridCol w="3131002"/>
                <a:gridCol w="4398478"/>
              </a:tblGrid>
              <a:tr h="689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5.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Соціальна компетентність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Вміння жити та працювати в соціумі, підтримувати толерантні стосунки з оточуючими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8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Продуктивна компетентність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Вміння працювати, отримувати прибуток, здатність виробляти власний педагогічний продукт, приймати рішення та нести відповідальність за них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3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Моральна компетентність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Готовність, спроможність та потреба жити за традиційними моральними нормами, сповіду-вати загальнолюдські ціннісні орієнтації, моральні чесноти українського народу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Психологічна компетентність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Здатність використання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психологічних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ЗУН в організації взаємодії в освітній діяльності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Предметна компетентність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ЗУН в галузі конкретного навчального предмета (спеціаль-ність)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Особистісні якості вчителя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Терпимість, доброзичливість,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чуйність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, урівноваженість, 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витонченість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, толерантність, рефлексія, людяність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95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>
            <a:noAutofit/>
          </a:bodyPr>
          <a:lstStyle/>
          <a:p>
            <a:r>
              <a:rPr lang="uk-UA" sz="3200" b="1" dirty="0"/>
              <a:t>Результати анкетування «	ЯКОЮ ПОВИННА БУТИ ОСОБИСТІСТЬ ВЧИТЕЛЯ?» </a:t>
            </a:r>
            <a:endParaRPr lang="uk-UA" sz="32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01" y="1600200"/>
            <a:ext cx="64137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7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1" y="1196752"/>
            <a:ext cx="6985528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143000"/>
          </a:xfrm>
        </p:spPr>
        <p:txBody>
          <a:bodyPr>
            <a:prstTxWarp prst="textCurveDown">
              <a:avLst>
                <a:gd name="adj" fmla="val 35691"/>
              </a:avLst>
            </a:prstTxWarp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 – 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взірець приклад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500330" cy="339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714644" cy="19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b="37825"/>
          <a:stretch>
            <a:fillRect/>
          </a:stretch>
        </p:blipFill>
        <p:spPr bwMode="auto">
          <a:xfrm>
            <a:off x="6072198" y="1428736"/>
            <a:ext cx="2643206" cy="21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5433640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Учитель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час знаходиться на «сцені». Він – взірець, приклад. У нього має все відповідати найвищим стандартам, тому важливо вміти створити самого себе так, щоб  подобатися всім іншим.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E:\лена\курсы 2012 ноябрь\b4dfc21-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57628"/>
            <a:ext cx="4411297" cy="278608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85926"/>
            <a:ext cx="2390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143140" cy="324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32402" y="130711"/>
            <a:ext cx="809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Зовсім би не хотілося,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щоб в очах дітей ми виглядали так…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/>
            </a:r>
            <a:br>
              <a:rPr lang="uk-UA" sz="3100" dirty="0" smtClean="0">
                <a:solidFill>
                  <a:schemeClr val="bg1"/>
                </a:solidFill>
              </a:rPr>
            </a:br>
            <a:r>
              <a:rPr lang="uk-UA" sz="3100" dirty="0" smtClean="0">
                <a:solidFill>
                  <a:schemeClr val="bg1"/>
                </a:solidFill>
              </a:rPr>
              <a:t>Учителі-жінки, напевно, думають більше за всіх про учнів, про плани-конспекти, про атестації, про ремонт класу, про дітей, словом - про все, тільки не про себе.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000396" cy="23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8605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 якщо ми раптом прокинемося і…просто так зробимо яскравіший макіяж, зачіску, посміхнемося собі? Або підемо до косметолога…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00240"/>
            <a:ext cx="2343653" cy="40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3786214" cy="3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286016" cy="24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/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Хтось подумає, що у вас службовий роман, а школярі з подивом розглядатимуть вас цілий урок.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817679" cy="4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57562"/>
            <a:ext cx="8229600" cy="2786082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імідж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взагалі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2523373" cy="30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770" r="9737"/>
          <a:stretch>
            <a:fillRect/>
          </a:stretch>
        </p:blipFill>
        <p:spPr bwMode="auto">
          <a:xfrm>
            <a:off x="5072066" y="357166"/>
            <a:ext cx="328614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3167058" cy="237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71942"/>
            <a:ext cx="2066926" cy="255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Навіщо педагогові імідж</a:t>
            </a:r>
            <a:r>
              <a:rPr lang="uk-U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96374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836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Образ педагога </a:t>
            </a:r>
            <a:r>
              <a:rPr lang="ru-RU" dirty="0" err="1" smtClean="0">
                <a:solidFill>
                  <a:srgbClr val="0033CC"/>
                </a:solidFill>
              </a:rPr>
              <a:t>мусить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надихати</a:t>
            </a:r>
            <a:r>
              <a:rPr lang="ru-RU" dirty="0" smtClean="0">
                <a:solidFill>
                  <a:srgbClr val="0033CC"/>
                </a:solidFill>
              </a:rPr>
              <a:t>. Як </a:t>
            </a:r>
            <a:r>
              <a:rPr lang="ru-RU" dirty="0" err="1" smtClean="0">
                <a:solidFill>
                  <a:srgbClr val="0033CC"/>
                </a:solidFill>
              </a:rPr>
              <a:t>би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був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професійно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підготовлений</a:t>
            </a:r>
            <a:r>
              <a:rPr lang="ru-RU" dirty="0" smtClean="0">
                <a:solidFill>
                  <a:srgbClr val="0033CC"/>
                </a:solidFill>
              </a:rPr>
              <a:t> учитель, </a:t>
            </a:r>
            <a:r>
              <a:rPr lang="ru-RU" dirty="0" err="1" smtClean="0">
                <a:solidFill>
                  <a:srgbClr val="0033CC"/>
                </a:solidFill>
              </a:rPr>
              <a:t>він</a:t>
            </a:r>
            <a:r>
              <a:rPr lang="ru-RU" dirty="0" smtClean="0">
                <a:solidFill>
                  <a:srgbClr val="0033CC"/>
                </a:solidFill>
              </a:rPr>
              <a:t> просто </a:t>
            </a:r>
            <a:r>
              <a:rPr lang="ru-RU" dirty="0" err="1" smtClean="0">
                <a:solidFill>
                  <a:srgbClr val="0033CC"/>
                </a:solidFill>
              </a:rPr>
              <a:t>зобов'язаний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постійно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вдосконалювати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свої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особистісні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якості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створюючи</a:t>
            </a:r>
            <a:r>
              <a:rPr lang="ru-RU" dirty="0" smtClean="0">
                <a:solidFill>
                  <a:srgbClr val="0033CC"/>
                </a:solidFill>
              </a:rPr>
              <a:t>, таким чином, </a:t>
            </a:r>
            <a:r>
              <a:rPr lang="ru-RU" dirty="0" err="1" smtClean="0">
                <a:solidFill>
                  <a:srgbClr val="0033CC"/>
                </a:solidFill>
              </a:rPr>
              <a:t>власний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імідж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715436" cy="1154098"/>
          </a:xfrm>
        </p:spPr>
        <p:txBody>
          <a:bodyPr>
            <a:prstTxWarp prst="textWave4">
              <a:avLst>
                <a:gd name="adj1" fmla="val 6250"/>
                <a:gd name="adj2" fmla="val -159"/>
              </a:avLst>
            </a:prstTxWarp>
            <a:no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надають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вчителеві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життєвої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енергії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E:\фото\майданс\IMG_7206.JPG"/>
          <p:cNvPicPr>
            <a:picLocks noChangeAspect="1" noChangeArrowheads="1"/>
          </p:cNvPicPr>
          <p:nvPr/>
        </p:nvPicPr>
        <p:blipFill>
          <a:blip r:embed="rId2" cstate="print"/>
          <a:srcRect l="9604" t="26829" r="19054"/>
          <a:stretch>
            <a:fillRect/>
          </a:stretch>
        </p:blipFill>
        <p:spPr bwMode="auto">
          <a:xfrm>
            <a:off x="571472" y="3857628"/>
            <a:ext cx="3529067" cy="2714644"/>
          </a:xfrm>
          <a:prstGeom prst="rect">
            <a:avLst/>
          </a:prstGeom>
          <a:noFill/>
        </p:spPr>
      </p:pic>
      <p:pic>
        <p:nvPicPr>
          <p:cNvPr id="7" name="Picture 10" descr="C:\Documents and Settings\алекс\Рабочий стол\Светлана\8 марта\DSC05719.JPG"/>
          <p:cNvPicPr>
            <a:picLocks noChangeAspect="1" noChangeArrowheads="1"/>
          </p:cNvPicPr>
          <p:nvPr/>
        </p:nvPicPr>
        <p:blipFill>
          <a:blip r:embed="rId3" cstate="print"/>
          <a:srcRect l="-2834"/>
          <a:stretch>
            <a:fillRect/>
          </a:stretch>
        </p:blipFill>
        <p:spPr bwMode="auto">
          <a:xfrm>
            <a:off x="4714876" y="3714752"/>
            <a:ext cx="372213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DSC00190"/>
          <p:cNvPicPr>
            <a:picLocks noChangeAspect="1" noChangeArrowheads="1"/>
          </p:cNvPicPr>
          <p:nvPr/>
        </p:nvPicPr>
        <p:blipFill>
          <a:blip r:embed="rId4" cstate="print"/>
          <a:srcRect l="11971" t="6438"/>
          <a:stretch>
            <a:fillRect/>
          </a:stretch>
        </p:blipFill>
        <p:spPr bwMode="auto">
          <a:xfrm>
            <a:off x="5286380" y="214290"/>
            <a:ext cx="3214710" cy="25658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0" name="Picture 2" descr="E:\лена\курсы 2012 ноябрь\imagess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36499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453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1_Специальное оформление</vt:lpstr>
      <vt:lpstr>Специальное оформление</vt:lpstr>
      <vt:lpstr>Імідж учителя  </vt:lpstr>
      <vt:lpstr>Учитель – взірець приклад</vt:lpstr>
      <vt:lpstr> </vt:lpstr>
      <vt:lpstr>    Учителі-жінки, напевно, думають більше за всіх про учнів, про плани-конспекти, про атестації, про ремонт класу, про дітей, словом - про все, тільки не про себе. </vt:lpstr>
      <vt:lpstr>А якщо ми раптом прокинемося і…просто так зробимо яскравіший макіяж, зачіску, посміхнемося собі? Або підемо до косметолога…</vt:lpstr>
      <vt:lpstr> Хтось подумає, що у вас службовий роман, а школярі з подивом розглядатимуть вас цілий урок. </vt:lpstr>
      <vt:lpstr>Хто саме створює імідж взагалі? </vt:lpstr>
      <vt:lpstr>Навіщо педагогові імідж? </vt:lpstr>
      <vt:lpstr>Саме учні надають вчителеві життєвої енергії. </vt:lpstr>
      <vt:lpstr>Презентация PowerPoint</vt:lpstr>
      <vt:lpstr>ПРОФЕСІЙНА КОМПЕТЕНТНІСТЬ ВЧИТЕЛЯ ЯК НЕОБХІДНА УМОВА ЗАПРОВАДЖЕННЯ КОМПЕТЕНТНІСНОГО ПІДХОДУ ТА ПРОДУКТИВНИХ ТЕХНОЛОГІЙ НАВЧАННЯ</vt:lpstr>
      <vt:lpstr>Презентация PowerPoint</vt:lpstr>
      <vt:lpstr>Компоненти професійної педагогічної компетентності </vt:lpstr>
      <vt:lpstr>Презентация PowerPoint</vt:lpstr>
      <vt:lpstr>Результати анкетування « ЯКОЮ ПОВИННА БУТИ ОСОБИСТІСТЬ ВЧИТЕЛЯ?»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Bondarev</dc:creator>
  <cp:lastModifiedBy>Пилот</cp:lastModifiedBy>
  <cp:revision>59</cp:revision>
  <dcterms:created xsi:type="dcterms:W3CDTF">2012-10-19T16:09:45Z</dcterms:created>
  <dcterms:modified xsi:type="dcterms:W3CDTF">2013-10-31T21:56:06Z</dcterms:modified>
</cp:coreProperties>
</file>