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2" r:id="rId5"/>
    <p:sldId id="264" r:id="rId6"/>
    <p:sldId id="265" r:id="rId7"/>
    <p:sldId id="266" r:id="rId8"/>
    <p:sldId id="267" r:id="rId9"/>
    <p:sldId id="257" r:id="rId10"/>
    <p:sldId id="263" r:id="rId11"/>
    <p:sldId id="260" r:id="rId12"/>
    <p:sldId id="261" r:id="rId13"/>
    <p:sldId id="273" r:id="rId14"/>
    <p:sldId id="271" r:id="rId15"/>
    <p:sldId id="269" r:id="rId16"/>
    <p:sldId id="268" r:id="rId17"/>
    <p:sldId id="270" r:id="rId18"/>
    <p:sldId id="272" r:id="rId19"/>
    <p:sldId id="275" r:id="rId20"/>
    <p:sldId id="276" r:id="rId21"/>
    <p:sldId id="274" r:id="rId2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line3D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прибули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район</c:v>
                </c:pt>
                <c:pt idx="1">
                  <c:v>місто</c:v>
                </c:pt>
                <c:pt idx="2">
                  <c:v>область</c:v>
                </c:pt>
                <c:pt idx="3">
                  <c:v>держава</c:v>
                </c:pt>
                <c:pt idx="4">
                  <c:v>з-за кордону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вибули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район</c:v>
                </c:pt>
                <c:pt idx="1">
                  <c:v>місто</c:v>
                </c:pt>
                <c:pt idx="2">
                  <c:v>область</c:v>
                </c:pt>
                <c:pt idx="3">
                  <c:v>держава</c:v>
                </c:pt>
                <c:pt idx="4">
                  <c:v>з-за кордону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</c:v>
                </c:pt>
                <c:pt idx="1">
                  <c:v>11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район</c:v>
                </c:pt>
                <c:pt idx="1">
                  <c:v>місто</c:v>
                </c:pt>
                <c:pt idx="2">
                  <c:v>область</c:v>
                </c:pt>
                <c:pt idx="3">
                  <c:v>держава</c:v>
                </c:pt>
                <c:pt idx="4">
                  <c:v>з-за кордону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043712"/>
        <c:axId val="104272640"/>
        <c:axId val="92267840"/>
      </c:line3DChart>
      <c:catAx>
        <c:axId val="93043712"/>
        <c:scaling>
          <c:orientation val="minMax"/>
        </c:scaling>
        <c:delete val="0"/>
        <c:axPos val="b"/>
        <c:majorTickMark val="out"/>
        <c:minorTickMark val="none"/>
        <c:tickLblPos val="nextTo"/>
        <c:crossAx val="104272640"/>
        <c:crosses val="autoZero"/>
        <c:auto val="1"/>
        <c:lblAlgn val="ctr"/>
        <c:lblOffset val="100"/>
        <c:noMultiLvlLbl val="0"/>
      </c:catAx>
      <c:valAx>
        <c:axId val="104272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043712"/>
        <c:crosses val="autoZero"/>
        <c:crossBetween val="between"/>
      </c:valAx>
      <c:serAx>
        <c:axId val="92267840"/>
        <c:scaling>
          <c:orientation val="minMax"/>
        </c:scaling>
        <c:delete val="0"/>
        <c:axPos val="b"/>
        <c:majorTickMark val="out"/>
        <c:minorTickMark val="none"/>
        <c:tickLblPos val="nextTo"/>
        <c:crossAx val="104272640"/>
        <c:crosses val="autoZero"/>
      </c:serAx>
    </c:plotArea>
    <c:legend>
      <c:legendPos val="r"/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ВНЗ 3-4 рівнів</c:v>
                </c:pt>
                <c:pt idx="1">
                  <c:v>ВНЗ І-ІІ рівнів</c:v>
                </c:pt>
                <c:pt idx="2">
                  <c:v>ПТНЗ</c:v>
                </c:pt>
                <c:pt idx="3">
                  <c:v>працюють</c:v>
                </c:pt>
                <c:pt idx="4">
                  <c:v>не працевлаштовані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18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4 - 6 балів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2-4 класи</c:v>
                </c:pt>
                <c:pt idx="1">
                  <c:v>5 - 9 класи</c:v>
                </c:pt>
                <c:pt idx="2">
                  <c:v>10 - 11 класи</c:v>
                </c:pt>
                <c:pt idx="3">
                  <c:v>2 - 11 класи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49</c:v>
                </c:pt>
                <c:pt idx="1">
                  <c:v>52.5</c:v>
                </c:pt>
                <c:pt idx="2">
                  <c:v>43</c:v>
                </c:pt>
                <c:pt idx="3">
                  <c:v>44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7-9 балів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2-4 класи</c:v>
                </c:pt>
                <c:pt idx="1">
                  <c:v>5 - 9 класи</c:v>
                </c:pt>
                <c:pt idx="2">
                  <c:v>10 - 11 класи</c:v>
                </c:pt>
                <c:pt idx="3">
                  <c:v>2 - 11 класи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52</c:v>
                </c:pt>
                <c:pt idx="1">
                  <c:v>40</c:v>
                </c:pt>
                <c:pt idx="2">
                  <c:v>39</c:v>
                </c:pt>
                <c:pt idx="3">
                  <c:v>44.6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10-12 балів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2-4 класи</c:v>
                </c:pt>
                <c:pt idx="1">
                  <c:v>5 - 9 класи</c:v>
                </c:pt>
                <c:pt idx="2">
                  <c:v>10 - 11 класи</c:v>
                </c:pt>
                <c:pt idx="3">
                  <c:v>2 - 11 класи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14</c:v>
                </c:pt>
                <c:pt idx="1">
                  <c:v>7.5</c:v>
                </c:pt>
                <c:pt idx="2">
                  <c:v>18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6278144"/>
        <c:axId val="6279936"/>
        <c:axId val="0"/>
      </c:bar3DChart>
      <c:catAx>
        <c:axId val="6278144"/>
        <c:scaling>
          <c:orientation val="minMax"/>
        </c:scaling>
        <c:delete val="0"/>
        <c:axPos val="b"/>
        <c:majorTickMark val="out"/>
        <c:minorTickMark val="none"/>
        <c:tickLblPos val="nextTo"/>
        <c:crossAx val="6279936"/>
        <c:crosses val="autoZero"/>
        <c:auto val="1"/>
        <c:lblAlgn val="ctr"/>
        <c:lblOffset val="100"/>
        <c:noMultiLvlLbl val="0"/>
      </c:catAx>
      <c:valAx>
        <c:axId val="6279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2781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4-А клас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1-3 бали</c:v>
                </c:pt>
                <c:pt idx="1">
                  <c:v>4-6 балів</c:v>
                </c:pt>
                <c:pt idx="2">
                  <c:v>7-9 балів</c:v>
                </c:pt>
                <c:pt idx="3">
                  <c:v>10-12 балів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6</c:v>
                </c:pt>
                <c:pt idx="3">
                  <c:v>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4-Б клас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1-3 бали</c:v>
                </c:pt>
                <c:pt idx="1">
                  <c:v>4-6 балів</c:v>
                </c:pt>
                <c:pt idx="2">
                  <c:v>7-9 балів</c:v>
                </c:pt>
                <c:pt idx="3">
                  <c:v>10-12 балів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7</c:v>
                </c:pt>
                <c:pt idx="3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загальний результат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1-3 бали</c:v>
                </c:pt>
                <c:pt idx="1">
                  <c:v>4-6 балів</c:v>
                </c:pt>
                <c:pt idx="2">
                  <c:v>7-9 балів</c:v>
                </c:pt>
                <c:pt idx="3">
                  <c:v>10-12 балів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5</c:v>
                </c:pt>
                <c:pt idx="2">
                  <c:v>13</c:v>
                </c:pt>
                <c:pt idx="3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6343680"/>
        <c:axId val="6353664"/>
        <c:axId val="6324672"/>
      </c:bar3DChart>
      <c:catAx>
        <c:axId val="6343680"/>
        <c:scaling>
          <c:orientation val="minMax"/>
        </c:scaling>
        <c:delete val="0"/>
        <c:axPos val="b"/>
        <c:majorTickMark val="out"/>
        <c:minorTickMark val="none"/>
        <c:tickLblPos val="nextTo"/>
        <c:crossAx val="6353664"/>
        <c:crosses val="autoZero"/>
        <c:auto val="1"/>
        <c:lblAlgn val="ctr"/>
        <c:lblOffset val="100"/>
        <c:noMultiLvlLbl val="0"/>
      </c:catAx>
      <c:valAx>
        <c:axId val="6353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343680"/>
        <c:crosses val="autoZero"/>
        <c:crossBetween val="between"/>
      </c:valAx>
      <c:serAx>
        <c:axId val="6324672"/>
        <c:scaling>
          <c:orientation val="minMax"/>
        </c:scaling>
        <c:delete val="0"/>
        <c:axPos val="b"/>
        <c:majorTickMark val="out"/>
        <c:minorTickMark val="none"/>
        <c:tickLblPos val="nextTo"/>
        <c:crossAx val="6353664"/>
        <c:crosses val="autoZero"/>
      </c:serAx>
    </c:plotArea>
    <c:legend>
      <c:legendPos val="r"/>
      <c:layout>
        <c:manualLayout>
          <c:xMode val="edge"/>
          <c:yMode val="edge"/>
          <c:x val="0.682843394575678"/>
          <c:y val="0.7142888706779088"/>
          <c:w val="0.27613346942743267"/>
          <c:h val="0.220561458412275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4-а клас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1-3 бали</c:v>
                </c:pt>
                <c:pt idx="1">
                  <c:v>4-6 балів</c:v>
                </c:pt>
                <c:pt idx="2">
                  <c:v>7-9 балів</c:v>
                </c:pt>
                <c:pt idx="3">
                  <c:v>10-12 балів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9</c:v>
                </c:pt>
                <c:pt idx="2">
                  <c:v>8</c:v>
                </c:pt>
                <c:pt idx="3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4-б клас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1-3 бали</c:v>
                </c:pt>
                <c:pt idx="1">
                  <c:v>4-6 балів</c:v>
                </c:pt>
                <c:pt idx="2">
                  <c:v>7-9 балів</c:v>
                </c:pt>
                <c:pt idx="3">
                  <c:v>10-12 балів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9</c:v>
                </c:pt>
                <c:pt idx="2">
                  <c:v>8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загальна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1-3 бали</c:v>
                </c:pt>
                <c:pt idx="1">
                  <c:v>4-6 балів</c:v>
                </c:pt>
                <c:pt idx="2">
                  <c:v>7-9 балів</c:v>
                </c:pt>
                <c:pt idx="3">
                  <c:v>10-12 балів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18</c:v>
                </c:pt>
                <c:pt idx="2">
                  <c:v>16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6463872"/>
        <c:axId val="6465408"/>
        <c:axId val="0"/>
      </c:bar3DChart>
      <c:catAx>
        <c:axId val="6463872"/>
        <c:scaling>
          <c:orientation val="minMax"/>
        </c:scaling>
        <c:delete val="0"/>
        <c:axPos val="b"/>
        <c:majorTickMark val="out"/>
        <c:minorTickMark val="none"/>
        <c:tickLblPos val="nextTo"/>
        <c:crossAx val="6465408"/>
        <c:crosses val="autoZero"/>
        <c:auto val="1"/>
        <c:lblAlgn val="ctr"/>
        <c:lblOffset val="100"/>
        <c:noMultiLvlLbl val="0"/>
      </c:catAx>
      <c:valAx>
        <c:axId val="6465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4638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4-а клас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1-3 бали</c:v>
                </c:pt>
                <c:pt idx="1">
                  <c:v>4-6 балів</c:v>
                </c:pt>
                <c:pt idx="2">
                  <c:v>7-9 балів</c:v>
                </c:pt>
                <c:pt idx="3">
                  <c:v>10-12 балів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8</c:v>
                </c:pt>
                <c:pt idx="2">
                  <c:v>8</c:v>
                </c:pt>
                <c:pt idx="3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4-б клас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1-3 бали</c:v>
                </c:pt>
                <c:pt idx="1">
                  <c:v>4-6 балів</c:v>
                </c:pt>
                <c:pt idx="2">
                  <c:v>7-9 балів</c:v>
                </c:pt>
                <c:pt idx="3">
                  <c:v>10-12 балів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6</c:v>
                </c:pt>
                <c:pt idx="2">
                  <c:v>6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загальна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1-3 бали</c:v>
                </c:pt>
                <c:pt idx="1">
                  <c:v>4-6 балів</c:v>
                </c:pt>
                <c:pt idx="2">
                  <c:v>7-9 балів</c:v>
                </c:pt>
                <c:pt idx="3">
                  <c:v>10-12 балів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14</c:v>
                </c:pt>
                <c:pt idx="2">
                  <c:v>14</c:v>
                </c:pt>
                <c:pt idx="3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29598080"/>
        <c:axId val="29599616"/>
        <c:axId val="6467584"/>
      </c:bar3DChart>
      <c:catAx>
        <c:axId val="29598080"/>
        <c:scaling>
          <c:orientation val="minMax"/>
        </c:scaling>
        <c:delete val="0"/>
        <c:axPos val="b"/>
        <c:majorTickMark val="out"/>
        <c:minorTickMark val="none"/>
        <c:tickLblPos val="nextTo"/>
        <c:crossAx val="29599616"/>
        <c:crosses val="autoZero"/>
        <c:auto val="1"/>
        <c:lblAlgn val="ctr"/>
        <c:lblOffset val="100"/>
        <c:noMultiLvlLbl val="0"/>
      </c:catAx>
      <c:valAx>
        <c:axId val="29599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598080"/>
        <c:crosses val="autoZero"/>
        <c:crossBetween val="between"/>
      </c:valAx>
      <c:serAx>
        <c:axId val="6467584"/>
        <c:scaling>
          <c:orientation val="minMax"/>
        </c:scaling>
        <c:delete val="0"/>
        <c:axPos val="b"/>
        <c:majorTickMark val="out"/>
        <c:minorTickMark val="none"/>
        <c:tickLblPos val="nextTo"/>
        <c:crossAx val="29599616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4-6 балів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українська мова</c:v>
                </c:pt>
                <c:pt idx="1">
                  <c:v>математика</c:v>
                </c:pt>
                <c:pt idx="2">
                  <c:v>біологія</c:v>
                </c:pt>
                <c:pt idx="3">
                  <c:v>географія</c:v>
                </c:pt>
                <c:pt idx="4">
                  <c:v>російська мова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</c:v>
                </c:pt>
                <c:pt idx="1">
                  <c:v>18</c:v>
                </c:pt>
                <c:pt idx="2">
                  <c:v>17</c:v>
                </c:pt>
                <c:pt idx="3">
                  <c:v>21</c:v>
                </c:pt>
                <c:pt idx="4">
                  <c:v>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7-9 балів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українська мова</c:v>
                </c:pt>
                <c:pt idx="1">
                  <c:v>математика</c:v>
                </c:pt>
                <c:pt idx="2">
                  <c:v>біологія</c:v>
                </c:pt>
                <c:pt idx="3">
                  <c:v>географія</c:v>
                </c:pt>
                <c:pt idx="4">
                  <c:v>російська мова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17</c:v>
                </c:pt>
                <c:pt idx="1">
                  <c:v>12</c:v>
                </c:pt>
                <c:pt idx="2">
                  <c:v>11</c:v>
                </c:pt>
                <c:pt idx="3">
                  <c:v>7</c:v>
                </c:pt>
                <c:pt idx="4">
                  <c:v>14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10-12 балів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українська мова</c:v>
                </c:pt>
                <c:pt idx="1">
                  <c:v>математика</c:v>
                </c:pt>
                <c:pt idx="2">
                  <c:v>біологія</c:v>
                </c:pt>
                <c:pt idx="3">
                  <c:v>географія</c:v>
                </c:pt>
                <c:pt idx="4">
                  <c:v>російська мова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6497792"/>
        <c:axId val="6499328"/>
        <c:axId val="6468928"/>
      </c:bar3DChart>
      <c:catAx>
        <c:axId val="6497792"/>
        <c:scaling>
          <c:orientation val="minMax"/>
        </c:scaling>
        <c:delete val="0"/>
        <c:axPos val="b"/>
        <c:majorTickMark val="out"/>
        <c:minorTickMark val="none"/>
        <c:tickLblPos val="nextTo"/>
        <c:crossAx val="6499328"/>
        <c:crosses val="autoZero"/>
        <c:auto val="1"/>
        <c:lblAlgn val="ctr"/>
        <c:lblOffset val="100"/>
        <c:noMultiLvlLbl val="0"/>
      </c:catAx>
      <c:valAx>
        <c:axId val="6499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497792"/>
        <c:crosses val="autoZero"/>
        <c:crossBetween val="between"/>
      </c:valAx>
      <c:serAx>
        <c:axId val="6468928"/>
        <c:scaling>
          <c:orientation val="minMax"/>
        </c:scaling>
        <c:delete val="0"/>
        <c:axPos val="b"/>
        <c:majorTickMark val="out"/>
        <c:minorTickMark val="none"/>
        <c:tickLblPos val="nextTo"/>
        <c:crossAx val="6499328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4-6 балів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українська мова</c:v>
                </c:pt>
                <c:pt idx="1">
                  <c:v>математика </c:v>
                </c:pt>
                <c:pt idx="2">
                  <c:v>історія України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</c:v>
                </c:pt>
                <c:pt idx="1">
                  <c:v>5</c:v>
                </c:pt>
                <c:pt idx="2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7-9 балів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українська мова</c:v>
                </c:pt>
                <c:pt idx="1">
                  <c:v>математика </c:v>
                </c:pt>
                <c:pt idx="2">
                  <c:v>історія України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</c:v>
                </c:pt>
                <c:pt idx="1">
                  <c:v>11</c:v>
                </c:pt>
                <c:pt idx="2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10-12 балів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українська мова</c:v>
                </c:pt>
                <c:pt idx="1">
                  <c:v>математика </c:v>
                </c:pt>
                <c:pt idx="2">
                  <c:v>історія України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</c:v>
                </c:pt>
                <c:pt idx="1">
                  <c:v>7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6564480"/>
        <c:axId val="6566272"/>
        <c:axId val="0"/>
      </c:bar3DChart>
      <c:catAx>
        <c:axId val="6564480"/>
        <c:scaling>
          <c:orientation val="minMax"/>
        </c:scaling>
        <c:delete val="0"/>
        <c:axPos val="b"/>
        <c:majorTickMark val="out"/>
        <c:minorTickMark val="none"/>
        <c:tickLblPos val="nextTo"/>
        <c:crossAx val="6566272"/>
        <c:crosses val="autoZero"/>
        <c:auto val="1"/>
        <c:lblAlgn val="ctr"/>
        <c:lblOffset val="100"/>
        <c:noMultiLvlLbl val="0"/>
      </c:catAx>
      <c:valAx>
        <c:axId val="6566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5644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dirty="0" smtClean="0"/>
              <a:t>Вибір предметів</a:t>
            </a:r>
            <a:endParaRPr lang="uk-UA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Лист1!$A$2:$A$10</c:f>
              <c:strCache>
                <c:ptCount val="9"/>
                <c:pt idx="0">
                  <c:v>українська мова</c:v>
                </c:pt>
                <c:pt idx="1">
                  <c:v>математика</c:v>
                </c:pt>
                <c:pt idx="2">
                  <c:v>історія України</c:v>
                </c:pt>
                <c:pt idx="3">
                  <c:v>фізика</c:v>
                </c:pt>
                <c:pt idx="4">
                  <c:v>географія</c:v>
                </c:pt>
                <c:pt idx="5">
                  <c:v>біологія</c:v>
                </c:pt>
                <c:pt idx="6">
                  <c:v>хімія</c:v>
                </c:pt>
                <c:pt idx="7">
                  <c:v>англійська мова</c:v>
                </c:pt>
                <c:pt idx="8">
                  <c:v>російська мова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23</c:v>
                </c:pt>
                <c:pt idx="1">
                  <c:v>18</c:v>
                </c:pt>
                <c:pt idx="2">
                  <c:v>14</c:v>
                </c:pt>
                <c:pt idx="3">
                  <c:v>12</c:v>
                </c:pt>
                <c:pt idx="4">
                  <c:v>7</c:v>
                </c:pt>
                <c:pt idx="5">
                  <c:v>2</c:v>
                </c:pt>
                <c:pt idx="6">
                  <c:v>3</c:v>
                </c:pt>
                <c:pt idx="7">
                  <c:v>7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до 400 </c:v>
                </c:pt>
                <c:pt idx="1">
                  <c:v>400-420</c:v>
                </c:pt>
                <c:pt idx="2">
                  <c:v>420-440</c:v>
                </c:pt>
                <c:pt idx="3">
                  <c:v>440-460</c:v>
                </c:pt>
                <c:pt idx="4">
                  <c:v>460-480</c:v>
                </c:pt>
                <c:pt idx="5">
                  <c:v>480-500</c:v>
                </c:pt>
                <c:pt idx="6">
                  <c:v>500-520</c:v>
                </c:pt>
                <c:pt idx="7">
                  <c:v>520-540</c:v>
                </c:pt>
                <c:pt idx="8">
                  <c:v>540-570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3</c:v>
                </c:pt>
                <c:pt idx="6">
                  <c:v>3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до 400 </c:v>
                </c:pt>
                <c:pt idx="1">
                  <c:v>400-420</c:v>
                </c:pt>
                <c:pt idx="2">
                  <c:v>420-440</c:v>
                </c:pt>
                <c:pt idx="3">
                  <c:v>440-460</c:v>
                </c:pt>
                <c:pt idx="4">
                  <c:v>460-480</c:v>
                </c:pt>
                <c:pt idx="5">
                  <c:v>480-500</c:v>
                </c:pt>
                <c:pt idx="6">
                  <c:v>500-520</c:v>
                </c:pt>
                <c:pt idx="7">
                  <c:v>520-540</c:v>
                </c:pt>
                <c:pt idx="8">
                  <c:v>540-570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до 400 </c:v>
                </c:pt>
                <c:pt idx="1">
                  <c:v>400-420</c:v>
                </c:pt>
                <c:pt idx="2">
                  <c:v>420-440</c:v>
                </c:pt>
                <c:pt idx="3">
                  <c:v>440-460</c:v>
                </c:pt>
                <c:pt idx="4">
                  <c:v>460-480</c:v>
                </c:pt>
                <c:pt idx="5">
                  <c:v>480-500</c:v>
                </c:pt>
                <c:pt idx="6">
                  <c:v>500-520</c:v>
                </c:pt>
                <c:pt idx="7">
                  <c:v>520-540</c:v>
                </c:pt>
                <c:pt idx="8">
                  <c:v>540-570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26979712"/>
        <c:axId val="26982272"/>
        <c:axId val="0"/>
      </c:bar3DChart>
      <c:catAx>
        <c:axId val="26979712"/>
        <c:scaling>
          <c:orientation val="minMax"/>
        </c:scaling>
        <c:delete val="0"/>
        <c:axPos val="b"/>
        <c:majorTickMark val="out"/>
        <c:minorTickMark val="none"/>
        <c:tickLblPos val="nextTo"/>
        <c:crossAx val="26982272"/>
        <c:crosses val="autoZero"/>
        <c:auto val="1"/>
        <c:lblAlgn val="ctr"/>
        <c:lblOffset val="100"/>
        <c:noMultiLvlLbl val="0"/>
      </c:catAx>
      <c:valAx>
        <c:axId val="26982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979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4126B-4B71-4488-B2C8-F9215A417650}" type="datetimeFigureOut">
              <a:rPr lang="uk-UA" smtClean="0"/>
              <a:t>30.08.2013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5185-9C32-49F2-BA29-55823B245A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4126B-4B71-4488-B2C8-F9215A417650}" type="datetimeFigureOut">
              <a:rPr lang="uk-UA" smtClean="0"/>
              <a:t>30.08.2013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5185-9C32-49F2-BA29-55823B245A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4126B-4B71-4488-B2C8-F9215A417650}" type="datetimeFigureOut">
              <a:rPr lang="uk-UA" smtClean="0"/>
              <a:t>30.08.2013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5185-9C32-49F2-BA29-55823B245A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4126B-4B71-4488-B2C8-F9215A417650}" type="datetimeFigureOut">
              <a:rPr lang="uk-UA" smtClean="0"/>
              <a:t>30.08.2013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5185-9C32-49F2-BA29-55823B245A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4126B-4B71-4488-B2C8-F9215A417650}" type="datetimeFigureOut">
              <a:rPr lang="uk-UA" smtClean="0"/>
              <a:t>30.08.2013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5185-9C32-49F2-BA29-55823B245A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4126B-4B71-4488-B2C8-F9215A417650}" type="datetimeFigureOut">
              <a:rPr lang="uk-UA" smtClean="0"/>
              <a:t>30.08.2013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5185-9C32-49F2-BA29-55823B245AA4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4126B-4B71-4488-B2C8-F9215A417650}" type="datetimeFigureOut">
              <a:rPr lang="uk-UA" smtClean="0"/>
              <a:t>30.08.2013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5185-9C32-49F2-BA29-55823B245A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4126B-4B71-4488-B2C8-F9215A417650}" type="datetimeFigureOut">
              <a:rPr lang="uk-UA" smtClean="0"/>
              <a:t>30.08.2013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5185-9C32-49F2-BA29-55823B245A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4126B-4B71-4488-B2C8-F9215A417650}" type="datetimeFigureOut">
              <a:rPr lang="uk-UA" smtClean="0"/>
              <a:t>30.08.2013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5185-9C32-49F2-BA29-55823B245A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4126B-4B71-4488-B2C8-F9215A417650}" type="datetimeFigureOut">
              <a:rPr lang="uk-UA" smtClean="0"/>
              <a:t>30.08.2013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E75185-9C32-49F2-BA29-55823B245A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4126B-4B71-4488-B2C8-F9215A417650}" type="datetimeFigureOut">
              <a:rPr lang="uk-UA" smtClean="0"/>
              <a:t>30.08.2013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5185-9C32-49F2-BA29-55823B245A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D84126B-4B71-4488-B2C8-F9215A417650}" type="datetimeFigureOut">
              <a:rPr lang="uk-UA" smtClean="0"/>
              <a:t>30.08.2013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EE75185-9C32-49F2-BA29-55823B245AA4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23778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навчальної</a:t>
            </a:r>
            <a:r>
              <a:rPr lang="ru-RU" dirty="0" smtClean="0"/>
              <a:t> та </a:t>
            </a:r>
            <a:r>
              <a:rPr lang="ru-RU" dirty="0" err="1" smtClean="0"/>
              <a:t>виховної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Криворізької</a:t>
            </a:r>
            <a:r>
              <a:rPr lang="ru-RU" dirty="0" smtClean="0"/>
              <a:t> </a:t>
            </a:r>
            <a:r>
              <a:rPr lang="ru-RU" dirty="0" err="1" smtClean="0"/>
              <a:t>загальноосвітньоїх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 І – ІІІ </a:t>
            </a:r>
            <a:r>
              <a:rPr lang="ru-RU" dirty="0" err="1" smtClean="0"/>
              <a:t>ступенів</a:t>
            </a:r>
            <a:r>
              <a:rPr lang="ru-RU" dirty="0" smtClean="0"/>
              <a:t> № 86  за 2012 – 2013 </a:t>
            </a:r>
            <a:r>
              <a:rPr lang="ru-RU" dirty="0" err="1" smtClean="0"/>
              <a:t>навчальний</a:t>
            </a:r>
            <a:r>
              <a:rPr lang="ru-RU" dirty="0" smtClean="0"/>
              <a:t> </a:t>
            </a:r>
            <a:r>
              <a:rPr lang="ru-RU" dirty="0" err="1" smtClean="0"/>
              <a:t>рік</a:t>
            </a:r>
            <a:r>
              <a:rPr lang="ru-RU" dirty="0" smtClean="0"/>
              <a:t>, </a:t>
            </a:r>
            <a:r>
              <a:rPr lang="ru-RU" dirty="0" err="1" smtClean="0"/>
              <a:t>перспективи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7939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Результати ЗНО</a:t>
            </a:r>
            <a:endParaRPr lang="uk-UA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9666957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782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Моніторинг працевлаштування учнів 11 класу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7191982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586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на 2013 – 2014 </a:t>
            </a:r>
            <a:r>
              <a:rPr lang="uk-UA" dirty="0" err="1" smtClean="0"/>
              <a:t>н.р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	Лист Міністерства освіти та науки України № 1/9-503 від 18.07.2013 "Про використання Інструктивно-методичних матеріалів з питань створення безпечних умов організації навчально-виховного процесу в групі продовженого дня загальноосвітнього навчального закладу"</a:t>
            </a:r>
          </a:p>
          <a:p>
            <a:r>
              <a:rPr lang="uk-UA" dirty="0" smtClean="0"/>
              <a:t>	Лист Міністерства  освіти та науки України № 1/9-497 від 17.07.2013 "Про використання Інструктивно-методичних матеріалів з питань створення безпечних умов для роботи у кабінетах інформатики та інформаційно-комунікаційних технологій загальноосвітніх навчальних закладів"</a:t>
            </a:r>
          </a:p>
          <a:p>
            <a:r>
              <a:rPr lang="uk-UA" dirty="0" smtClean="0"/>
              <a:t>	Лист Міністерства освіти та науки України № 1/9-368 від 24.05.2013  "Про організацію навчально-виховного процесу у 5-х класах загальноосвітніх навчальних закладів і вивчення  базових дисциплін в основній школі"</a:t>
            </a:r>
          </a:p>
          <a:p>
            <a:r>
              <a:rPr lang="uk-UA" dirty="0" smtClean="0"/>
              <a:t>	Лист Міністерства освіти та науки України від 08.07.13     №  1/9-480	«Про методичні рекомендації з питань організації виховної роботи у навчальних закладах у 2012/2013 навчальному році»</a:t>
            </a:r>
          </a:p>
          <a:p>
            <a:r>
              <a:rPr lang="uk-UA" dirty="0" smtClean="0"/>
              <a:t>	Лист Міністерства освіти та науки України від    30.05.13     №  1/9-383  «Про організацію навчально-виховного процесу в початкових класах загальноосвітніх навчальних закладів у 2013/2014 навчальному році»</a:t>
            </a:r>
          </a:p>
          <a:p>
            <a:r>
              <a:rPr lang="uk-UA" dirty="0" smtClean="0"/>
              <a:t>	Лист Міністерства освіти та науки України від  15.07.13       №  1/9-493	«Про орієнтовний перелік навчально-методичного забезпечення базових  дисциплін у 2-х та 5-х класах загальноосвітніх навчальних закладів» 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7421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2055128"/>
          </a:xfrm>
        </p:spPr>
        <p:txBody>
          <a:bodyPr/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2 класи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Лист </a:t>
            </a:r>
            <a:r>
              <a:rPr lang="ru-RU" dirty="0" err="1" smtClean="0"/>
              <a:t>Міністерства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та науки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   30.05.13     №  1/9-383  «Про </a:t>
            </a:r>
            <a:r>
              <a:rPr lang="ru-RU" dirty="0" err="1" smtClean="0"/>
              <a:t>організацію</a:t>
            </a:r>
            <a:r>
              <a:rPr lang="ru-RU" dirty="0" smtClean="0"/>
              <a:t> </a:t>
            </a:r>
            <a:r>
              <a:rPr lang="ru-RU" dirty="0" err="1" smtClean="0"/>
              <a:t>навчально-виховного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в </a:t>
            </a:r>
            <a:r>
              <a:rPr lang="ru-RU" dirty="0" err="1" smtClean="0"/>
              <a:t>початкових</a:t>
            </a:r>
            <a:r>
              <a:rPr lang="ru-RU" dirty="0" smtClean="0"/>
              <a:t> </a:t>
            </a:r>
            <a:r>
              <a:rPr lang="ru-RU" dirty="0" err="1" smtClean="0"/>
              <a:t>класах</a:t>
            </a:r>
            <a:r>
              <a:rPr lang="ru-RU" dirty="0" smtClean="0"/>
              <a:t> </a:t>
            </a:r>
            <a:r>
              <a:rPr lang="ru-RU" dirty="0" err="1" smtClean="0"/>
              <a:t>загальноосвітніх</a:t>
            </a:r>
            <a:r>
              <a:rPr lang="ru-RU" dirty="0" smtClean="0"/>
              <a:t> </a:t>
            </a:r>
            <a:r>
              <a:rPr lang="ru-RU" dirty="0" err="1" smtClean="0"/>
              <a:t>навчальних</a:t>
            </a:r>
            <a:r>
              <a:rPr lang="ru-RU" dirty="0" smtClean="0"/>
              <a:t> </a:t>
            </a:r>
            <a:r>
              <a:rPr lang="ru-RU" dirty="0" err="1" smtClean="0"/>
              <a:t>закладів</a:t>
            </a:r>
            <a:r>
              <a:rPr lang="ru-RU" dirty="0" smtClean="0"/>
              <a:t> у 2013/2014 </a:t>
            </a:r>
            <a:r>
              <a:rPr lang="ru-RU" dirty="0" err="1" smtClean="0"/>
              <a:t>навчальному</a:t>
            </a:r>
            <a:r>
              <a:rPr lang="ru-RU" dirty="0" smtClean="0"/>
              <a:t> </a:t>
            </a:r>
            <a:r>
              <a:rPr lang="ru-RU" dirty="0" err="1" smtClean="0"/>
              <a:t>році</a:t>
            </a:r>
            <a:r>
              <a:rPr lang="ru-RU" dirty="0" smtClean="0"/>
              <a:t>»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60648"/>
            <a:ext cx="77048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/>
              <a:t>Державний стандарт освіти (ДСО) </a:t>
            </a:r>
            <a:r>
              <a:rPr lang="uk-UA" dirty="0" smtClean="0"/>
              <a:t>- це сукупність норм, що визначають зміст освіти, обсяг навчального навантаження, засоби діагностики якості освіти та рівня підготовки учнів, а також нормативний термін навчання. ДСО визначає обов'язковий мінімум змісту навчальних програм, обсяг навчального навантаження учнів, вимоги до рівня підготовки учнів і є основою нормативних документів (навчальних планів, навчальних програм тощо).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34609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1, 3-4 класи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 smtClean="0"/>
              <a:t>Відповідно до постанови Кабінету Міністрів України </a:t>
            </a:r>
            <a:r>
              <a:rPr lang="uk-UA" b="1" dirty="0" smtClean="0"/>
              <a:t>від 20 квітня 2011 року № 462 </a:t>
            </a:r>
            <a:r>
              <a:rPr lang="uk-UA" dirty="0" smtClean="0"/>
              <a:t>«Про затвердження Державного стандарту початкової загальної освіти» у 2012/13 навчальному році було розпочато поступове впровадження Державного стандарту початкової загальної освіти.</a:t>
            </a:r>
          </a:p>
          <a:p>
            <a:pPr marL="0" indent="0">
              <a:buNone/>
            </a:pPr>
            <a:r>
              <a:rPr lang="uk-UA" dirty="0" smtClean="0"/>
              <a:t>У 2013/2014 навчальному році для організації навчально-виховного процесу учнів </a:t>
            </a:r>
            <a:r>
              <a:rPr lang="uk-UA" b="1" dirty="0" smtClean="0"/>
              <a:t>1- х класів </a:t>
            </a:r>
            <a:r>
              <a:rPr lang="uk-UA" dirty="0" smtClean="0"/>
              <a:t>чинними залишаються </a:t>
            </a:r>
            <a:r>
              <a:rPr lang="uk-UA" b="1" dirty="0" smtClean="0"/>
              <a:t>методичні рекомендації від 01.06.2012 року № 1/9- 426 «Щодо методичних рекомендацій з базових дисциплін» додаток, «Початкова школа» (Інформаційний збірник та коментарі Міністерства освіти і науки, молоді та спорту України № 17, 2012).</a:t>
            </a:r>
          </a:p>
          <a:p>
            <a:pPr marL="0" indent="0">
              <a:buNone/>
            </a:pPr>
            <a:r>
              <a:rPr lang="uk-UA" dirty="0" smtClean="0"/>
              <a:t>   Для </a:t>
            </a:r>
            <a:r>
              <a:rPr lang="uk-UA" b="1" dirty="0" smtClean="0"/>
              <a:t>3-4 класів </a:t>
            </a:r>
            <a:r>
              <a:rPr lang="uk-UA" dirty="0" smtClean="0"/>
              <a:t>- рекомендації щодо організації навчально-виховного процесу, що розміщено в інструктивно-методичному листі </a:t>
            </a:r>
            <a:r>
              <a:rPr lang="uk-UA" b="1" dirty="0" smtClean="0"/>
              <a:t>від 09.06.2011 р. № 1/9-454 «Про особливості організації навчально-виховного процесу в загальноосвітніх навчальних закладах у 2011/2012 році» додаток «Про організацію навчально-виховного процесу в початкових класах загальноосвітніх навчальних закладів у 2011/2012 році»</a:t>
            </a:r>
            <a:r>
              <a:rPr lang="uk-UA" dirty="0" smtClean="0"/>
              <a:t> (Інформаційний збірник Міністерства освіти і науки України  № 17-18, 2011).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8232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5 клас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	Відповідно до постанови Кабінету Міністрів України від 23.11.2011  № 1392 «Про затвердження Державного стандарту базової і повної загальної середньої освіти» у 2013/2014 навчальному році 5 класи ЗНЗ перейдуть на навчання за новими програмами  для учнів 5–9 класів загальноосвітніх навчальних закладів, з якими  необхідно ознайомитися на сайті Міністерства освіти і науки України за адресою: </a:t>
            </a:r>
            <a:r>
              <a:rPr lang="en-US" b="1" dirty="0" smtClean="0"/>
              <a:t>www.mon.gov.ua.  </a:t>
            </a:r>
            <a:r>
              <a:rPr lang="uk-UA" b="1" dirty="0" smtClean="0"/>
              <a:t>Звернути увагу :  </a:t>
            </a:r>
          </a:p>
          <a:p>
            <a:pPr marL="0" indent="0">
              <a:buNone/>
            </a:pPr>
            <a:r>
              <a:rPr lang="uk-UA" dirty="0" smtClean="0"/>
              <a:t>	Згідно з листом Міністерства освіти і науки України від 24.05.2013 №1/9-368 «Про організацію навчально-виховного процесу у 5-х класах загальноосвітніх навчальних закладів і вивчення базових дисциплін в основній школі» та методичних рекомендацій для учнів 5-х класів загальноосвітніх навчальних закладів на 2013-2014 навчальний рік, відсутнє проведення оцінювання учнів 5-х класів 2013-2014 навчального року протягом </a:t>
            </a:r>
            <a:r>
              <a:rPr lang="uk-UA" b="1" dirty="0" smtClean="0"/>
              <a:t>вересня-жовтня. </a:t>
            </a:r>
            <a:r>
              <a:rPr lang="uk-UA" dirty="0" smtClean="0"/>
              <a:t>У цей період давати лише </a:t>
            </a:r>
            <a:r>
              <a:rPr lang="uk-UA" b="1" dirty="0" smtClean="0"/>
              <a:t>словесну характеристику </a:t>
            </a:r>
            <a:r>
              <a:rPr lang="uk-UA" dirty="0" smtClean="0"/>
              <a:t>рівню знань, умінь й навичок учнів без виставлення оцінок і мінімально скоротити об’єм домашніх завдань.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802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З метою  успішного  початку 2013-2014 </a:t>
            </a:r>
            <a:r>
              <a:rPr lang="uk-UA" dirty="0" err="1" smtClean="0"/>
              <a:t>н.р</a:t>
            </a:r>
            <a:r>
              <a:rPr lang="uk-UA" dirty="0" smtClean="0"/>
              <a:t>.  вчителям,     які  будуть викладати навчальні   предмети в 5 класах сформувати  навчально-методичне  </a:t>
            </a:r>
            <a:r>
              <a:rPr lang="uk-UA" b="1" dirty="0" err="1" smtClean="0"/>
              <a:t>портфоліо</a:t>
            </a:r>
            <a:r>
              <a:rPr lang="uk-UA" b="1" dirty="0" smtClean="0"/>
              <a:t>:</a:t>
            </a:r>
          </a:p>
          <a:p>
            <a:r>
              <a:rPr lang="uk-UA" dirty="0" smtClean="0"/>
              <a:t>1. Державний стандарт базової і повної  середньої  освіти.</a:t>
            </a:r>
          </a:p>
          <a:p>
            <a:r>
              <a:rPr lang="uk-UA" dirty="0" smtClean="0"/>
              <a:t>2. Програми    навчальних   предметів.</a:t>
            </a:r>
          </a:p>
          <a:p>
            <a:r>
              <a:rPr lang="uk-UA" dirty="0" smtClean="0"/>
              <a:t>3. Методичні  рекомендації МОН щодо  викладання  навчальних  предметів.</a:t>
            </a:r>
          </a:p>
          <a:p>
            <a:r>
              <a:rPr lang="uk-UA" dirty="0" smtClean="0"/>
              <a:t>4. Календарно-тематичне  планування.</a:t>
            </a:r>
          </a:p>
          <a:p>
            <a:r>
              <a:rPr lang="uk-UA" dirty="0" smtClean="0"/>
              <a:t>5. Розробки  уроків.</a:t>
            </a:r>
          </a:p>
          <a:p>
            <a:r>
              <a:rPr lang="uk-UA" dirty="0" smtClean="0"/>
              <a:t>6. Дидактичні  матеріали.</a:t>
            </a:r>
          </a:p>
          <a:p>
            <a:r>
              <a:rPr lang="uk-UA" dirty="0" smtClean="0"/>
              <a:t>7. Матеріали  виставки  педагогічних  ідей з даного  питання.</a:t>
            </a:r>
          </a:p>
          <a:p>
            <a:r>
              <a:rPr lang="uk-UA" dirty="0" smtClean="0"/>
              <a:t>8. Матеріали  психологічної  підтримки  навчання  5-класників в адаптаційному  періоді.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763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Особливості навчально-виховного процесу в 6-11 класах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Для учнів 6 - 11-х класів чинними залишаються рекомендації, що містяться у листі Міністерства </a:t>
            </a:r>
            <a:r>
              <a:rPr lang="uk-UA" b="1" dirty="0" smtClean="0"/>
              <a:t>від 01.06.2012 року №1/9-426 </a:t>
            </a:r>
            <a:r>
              <a:rPr lang="uk-UA" dirty="0" smtClean="0"/>
              <a:t>«Щодо інструктивно-методичних рекомендацій із базових дисциплін» (Інформаційний збірник та коментарі Міністерства освіти і науки, молоді та спорту України №17-22, 2012 р.).</a:t>
            </a:r>
          </a:p>
          <a:p>
            <a:r>
              <a:rPr lang="uk-UA" dirty="0" smtClean="0"/>
              <a:t>Доповнити та  опрацювати   питання :</a:t>
            </a:r>
          </a:p>
          <a:p>
            <a:r>
              <a:rPr lang="uk-UA" dirty="0" smtClean="0"/>
              <a:t>    -    Пояснювальні  записки до чинних програм з предмету,</a:t>
            </a:r>
          </a:p>
          <a:p>
            <a:r>
              <a:rPr lang="uk-UA" dirty="0" smtClean="0"/>
              <a:t>   -   авторські  концепції  змісту підручників, які запропоновані для  навчання  предмету , </a:t>
            </a:r>
          </a:p>
          <a:p>
            <a:r>
              <a:rPr lang="uk-UA" dirty="0" smtClean="0"/>
              <a:t>-	змістовне навчальне  наповнення, структура та особливості  кожного   підручника,</a:t>
            </a:r>
          </a:p>
          <a:p>
            <a:r>
              <a:rPr lang="uk-UA" dirty="0" smtClean="0"/>
              <a:t>-	навчально-методичний та дидактичний  комплекти до підручника,</a:t>
            </a:r>
          </a:p>
          <a:p>
            <a:r>
              <a:rPr lang="uk-UA" dirty="0" smtClean="0"/>
              <a:t>-	рекомендації до  календарно - тематичного  планування,</a:t>
            </a:r>
          </a:p>
          <a:p>
            <a:r>
              <a:rPr lang="uk-UA" dirty="0" smtClean="0"/>
              <a:t>-	вимоги  до оформлення  різноманітних  письмових робіт,</a:t>
            </a:r>
          </a:p>
          <a:p>
            <a:r>
              <a:rPr lang="uk-UA" dirty="0" smtClean="0"/>
              <a:t>-	Критерії  оцінювання навчальних досягнень учнів,</a:t>
            </a:r>
          </a:p>
          <a:p>
            <a:r>
              <a:rPr lang="uk-UA" dirty="0" smtClean="0"/>
              <a:t>-	забезпечення  наступності  початкової,  основної  і  старшої  школи,</a:t>
            </a:r>
          </a:p>
          <a:p>
            <a:r>
              <a:rPr lang="uk-UA" dirty="0" smtClean="0"/>
              <a:t>-	ефективне  забезпечення  профільної  спрямованості  у старшій школі</a:t>
            </a:r>
          </a:p>
          <a:p>
            <a:r>
              <a:rPr lang="uk-UA" dirty="0" smtClean="0"/>
              <a:t>-	формування навчального банку </a:t>
            </a:r>
            <a:r>
              <a:rPr lang="uk-UA" dirty="0" err="1" smtClean="0"/>
              <a:t>медіатеки</a:t>
            </a:r>
            <a:r>
              <a:rPr lang="uk-UA" dirty="0" smtClean="0"/>
              <a:t>,  відеотеки з предмету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351550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2013 – 2014 </a:t>
            </a:r>
            <a:r>
              <a:rPr lang="uk-UA" dirty="0" err="1" smtClean="0"/>
              <a:t>н.р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 err="1" smtClean="0">
                <a:solidFill>
                  <a:srgbClr val="002060"/>
                </a:solidFill>
              </a:rPr>
              <a:t>Внутрішкільний</a:t>
            </a:r>
            <a:r>
              <a:rPr lang="uk-UA" b="1" dirty="0" smtClean="0">
                <a:solidFill>
                  <a:srgbClr val="002060"/>
                </a:solidFill>
              </a:rPr>
              <a:t> контроль</a:t>
            </a:r>
          </a:p>
          <a:p>
            <a:r>
              <a:rPr lang="uk-UA" dirty="0" smtClean="0"/>
              <a:t>І семестр: стан викладання музики, етики, географії, економіки</a:t>
            </a:r>
          </a:p>
          <a:p>
            <a:r>
              <a:rPr lang="uk-UA" dirty="0" smtClean="0"/>
              <a:t>ІІ семестр: стан викладання фізичної культури в початковій школі, хімії, образотворчого мистецтва, художньої культури, основ здоров’я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rgbClr val="002060"/>
                </a:solidFill>
              </a:rPr>
              <a:t>Тематика педрад:</a:t>
            </a:r>
          </a:p>
          <a:p>
            <a:r>
              <a:rPr lang="uk-UA" b="1" dirty="0" smtClean="0"/>
              <a:t>Листопад</a:t>
            </a:r>
            <a:r>
              <a:rPr lang="uk-UA" dirty="0" smtClean="0"/>
              <a:t>	Особистість учителя в реалізації впровадження моделі школи випереджаючої освіти для успішного розвитку особистості учня</a:t>
            </a:r>
          </a:p>
          <a:p>
            <a:r>
              <a:rPr lang="uk-UA" b="1" dirty="0" smtClean="0"/>
              <a:t>Січень</a:t>
            </a:r>
            <a:r>
              <a:rPr lang="uk-UA" dirty="0" smtClean="0"/>
              <a:t>	Проблеми формування мотивації навчальної діяльності школярів</a:t>
            </a:r>
          </a:p>
          <a:p>
            <a:r>
              <a:rPr lang="uk-UA" b="1" dirty="0" smtClean="0"/>
              <a:t>Березень</a:t>
            </a:r>
            <a:r>
              <a:rPr lang="uk-UA" dirty="0" smtClean="0"/>
              <a:t>	Життєві навички і ключові компетентності як основа здорового способу життя.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922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І</a:t>
            </a:r>
            <a:r>
              <a:rPr lang="en-US" dirty="0" smtClean="0"/>
              <a:t>V </a:t>
            </a:r>
            <a:r>
              <a:rPr lang="uk-UA" dirty="0" smtClean="0"/>
              <a:t>етап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err="1" smtClean="0"/>
              <a:t>науково-методичний</a:t>
            </a:r>
            <a:r>
              <a:rPr lang="ru-RU" dirty="0" smtClean="0"/>
              <a:t> проект </a:t>
            </a:r>
            <a:r>
              <a:rPr lang="ru-RU" b="1" dirty="0" err="1" smtClean="0"/>
              <a:t>школи</a:t>
            </a:r>
            <a:r>
              <a:rPr lang="ru-RU" b="1" dirty="0" smtClean="0"/>
              <a:t> «</a:t>
            </a:r>
            <a:r>
              <a:rPr lang="ru-RU" b="1" dirty="0" err="1" smtClean="0"/>
              <a:t>Креативний</a:t>
            </a:r>
            <a:r>
              <a:rPr lang="ru-RU" b="1" dirty="0" smtClean="0"/>
              <a:t> </a:t>
            </a:r>
            <a:r>
              <a:rPr lang="ru-RU" b="1" dirty="0" err="1" smtClean="0"/>
              <a:t>розвиток</a:t>
            </a:r>
            <a:r>
              <a:rPr lang="ru-RU" b="1" dirty="0" smtClean="0"/>
              <a:t> </a:t>
            </a:r>
            <a:r>
              <a:rPr lang="ru-RU" b="1" dirty="0" err="1" smtClean="0"/>
              <a:t>особистості</a:t>
            </a:r>
            <a:r>
              <a:rPr lang="ru-RU" b="1" dirty="0" smtClean="0"/>
              <a:t> </a:t>
            </a:r>
            <a:r>
              <a:rPr lang="ru-RU" b="1" dirty="0" err="1" smtClean="0"/>
              <a:t>вчителя</a:t>
            </a:r>
            <a:r>
              <a:rPr lang="ru-RU" b="1" dirty="0" smtClean="0"/>
              <a:t> та </a:t>
            </a:r>
            <a:r>
              <a:rPr lang="ru-RU" b="1" dirty="0" err="1" smtClean="0"/>
              <a:t>учня</a:t>
            </a:r>
            <a:r>
              <a:rPr lang="ru-RU" b="1" dirty="0" smtClean="0"/>
              <a:t>  в </a:t>
            </a:r>
            <a:r>
              <a:rPr lang="ru-RU" b="1" dirty="0" err="1" smtClean="0"/>
              <a:t>системі</a:t>
            </a:r>
            <a:r>
              <a:rPr lang="ru-RU" b="1" dirty="0" smtClean="0"/>
              <a:t> </a:t>
            </a:r>
            <a:r>
              <a:rPr lang="ru-RU" b="1" dirty="0" err="1" smtClean="0"/>
              <a:t>освітнього</a:t>
            </a:r>
            <a:r>
              <a:rPr lang="ru-RU" b="1" dirty="0" smtClean="0"/>
              <a:t> </a:t>
            </a:r>
            <a:r>
              <a:rPr lang="ru-RU" b="1" dirty="0" err="1" smtClean="0"/>
              <a:t>процесу</a:t>
            </a:r>
            <a:r>
              <a:rPr lang="ru-RU" b="1" dirty="0" smtClean="0"/>
              <a:t> в </a:t>
            </a:r>
            <a:r>
              <a:rPr lang="ru-RU" b="1" dirty="0" err="1" smtClean="0"/>
              <a:t>школі</a:t>
            </a:r>
            <a:r>
              <a:rPr lang="ru-RU" b="1" dirty="0" smtClean="0"/>
              <a:t>»</a:t>
            </a:r>
          </a:p>
          <a:p>
            <a:pPr marL="0" indent="0" algn="ctr">
              <a:buNone/>
            </a:pPr>
            <a:r>
              <a:rPr lang="ru-RU" dirty="0" smtClean="0"/>
              <a:t>в рамках </a:t>
            </a:r>
            <a:r>
              <a:rPr lang="ru-RU" dirty="0" err="1" smtClean="0"/>
              <a:t>роботи</a:t>
            </a:r>
            <a:r>
              <a:rPr lang="ru-RU" dirty="0" smtClean="0"/>
              <a:t> над </a:t>
            </a:r>
            <a:r>
              <a:rPr lang="ru-RU" b="1" dirty="0" err="1" smtClean="0"/>
              <a:t>обласним</a:t>
            </a:r>
            <a:r>
              <a:rPr lang="ru-RU" b="1" dirty="0" smtClean="0"/>
              <a:t> </a:t>
            </a:r>
            <a:r>
              <a:rPr lang="ru-RU" dirty="0" err="1" smtClean="0"/>
              <a:t>науково-методичним</a:t>
            </a:r>
            <a:r>
              <a:rPr lang="ru-RU" dirty="0" smtClean="0"/>
              <a:t> проектом </a:t>
            </a:r>
            <a:r>
              <a:rPr lang="ru-RU" b="1" dirty="0" smtClean="0"/>
              <a:t>«Креативна  </a:t>
            </a:r>
            <a:r>
              <a:rPr lang="ru-RU" b="1" dirty="0" err="1" smtClean="0"/>
              <a:t>освіта</a:t>
            </a:r>
            <a:r>
              <a:rPr lang="ru-RU" b="1" dirty="0" smtClean="0"/>
              <a:t> для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 </a:t>
            </a:r>
            <a:r>
              <a:rPr lang="ru-RU" b="1" dirty="0" err="1" smtClean="0"/>
              <a:t>інноваційної</a:t>
            </a:r>
            <a:r>
              <a:rPr lang="ru-RU" b="1" dirty="0" smtClean="0"/>
              <a:t> </a:t>
            </a:r>
            <a:r>
              <a:rPr lang="ru-RU" b="1" dirty="0" err="1" smtClean="0"/>
              <a:t>особистості</a:t>
            </a:r>
            <a:r>
              <a:rPr lang="ru-RU" b="1" dirty="0" smtClean="0"/>
              <a:t>»</a:t>
            </a:r>
          </a:p>
          <a:p>
            <a:pPr algn="ctr"/>
            <a:r>
              <a:rPr lang="uk-UA" dirty="0" err="1"/>
              <a:t>Коригуючий</a:t>
            </a:r>
            <a:r>
              <a:rPr lang="uk-UA" dirty="0" smtClean="0"/>
              <a:t>.</a:t>
            </a:r>
            <a:endParaRPr lang="uk-UA" dirty="0"/>
          </a:p>
          <a:p>
            <a:r>
              <a:rPr lang="uk-UA" dirty="0"/>
              <a:t>1.Аналіз та корекція накопиченого педагогічного досвіду, визначення його основних ідей для широкого запровадження, аналіз матеріалів попередніх зрізів </a:t>
            </a:r>
          </a:p>
          <a:p>
            <a:r>
              <a:rPr lang="uk-UA" dirty="0"/>
              <a:t>2. Вивчення та експертна оцінка накопиченого педагогічного досвіду (за науково обґрунтованими критеріями: актуальність, оригінальність, новизна, стабільність, збалансованість і комплексність результатів, раціональність витрат часу, зусиль, засобів, відповідність реальним можливостям основної маси вчителів і матеріальної бази). </a:t>
            </a:r>
          </a:p>
          <a:p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728484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Моніторинг руху учнів </a:t>
            </a:r>
            <a:br>
              <a:rPr lang="uk-UA" dirty="0" smtClean="0"/>
            </a:br>
            <a:r>
              <a:rPr lang="uk-UA" dirty="0" smtClean="0"/>
              <a:t>за 2012 – 2013 </a:t>
            </a:r>
            <a:r>
              <a:rPr lang="uk-UA" dirty="0" err="1" smtClean="0"/>
              <a:t>н.р</a:t>
            </a:r>
            <a:r>
              <a:rPr lang="uk-UA" dirty="0" smtClean="0"/>
              <a:t>.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6478706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42553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Джерела для опрацювання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dirty="0" smtClean="0"/>
              <a:t>Методичні рекомендації ДОІППО для роботи над науково-методичним проектом «</a:t>
            </a:r>
            <a:r>
              <a:rPr lang="ru-RU" sz="3600" dirty="0" smtClean="0"/>
              <a:t>«Креативна  </a:t>
            </a:r>
            <a:r>
              <a:rPr lang="ru-RU" sz="3600" dirty="0" err="1" smtClean="0"/>
              <a:t>освіта</a:t>
            </a:r>
            <a:r>
              <a:rPr lang="ru-RU" sz="3600" dirty="0" smtClean="0"/>
              <a:t> для </a:t>
            </a:r>
            <a:r>
              <a:rPr lang="ru-RU" sz="3600" dirty="0" err="1" smtClean="0"/>
              <a:t>розвитку</a:t>
            </a:r>
            <a:r>
              <a:rPr lang="ru-RU" sz="3600" dirty="0" smtClean="0"/>
              <a:t> </a:t>
            </a:r>
            <a:r>
              <a:rPr lang="ru-RU" sz="3600" dirty="0" err="1" smtClean="0"/>
              <a:t>інноваційної</a:t>
            </a:r>
            <a:r>
              <a:rPr lang="ru-RU" sz="3600" dirty="0" smtClean="0"/>
              <a:t> </a:t>
            </a:r>
            <a:r>
              <a:rPr lang="ru-RU" sz="3600" dirty="0" err="1" smtClean="0"/>
              <a:t>особистості</a:t>
            </a:r>
            <a:r>
              <a:rPr lang="ru-RU" sz="3600" dirty="0" smtClean="0"/>
              <a:t>»</a:t>
            </a:r>
          </a:p>
          <a:p>
            <a:pPr marL="0" indent="0" algn="ctr">
              <a:buNone/>
            </a:pPr>
            <a:r>
              <a:rPr lang="uk-UA" sz="3600" dirty="0" smtClean="0"/>
              <a:t>Газета «Джерело» № 21-24, червень 2013, № 25-28 липень 2013 року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23898014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Всеукраїнський експеримент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4400" b="1" dirty="0" err="1" smtClean="0"/>
              <a:t>„Формування</a:t>
            </a:r>
            <a:r>
              <a:rPr lang="uk-UA" sz="4400" b="1" dirty="0" smtClean="0"/>
              <a:t> соціальної ініціативності підлітків у дитячому об’єднанні ”</a:t>
            </a:r>
          </a:p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Термін 2013 – 2015 роки</a:t>
            </a:r>
            <a:endParaRPr lang="uk-UA" sz="4400" b="1" dirty="0"/>
          </a:p>
        </p:txBody>
      </p:sp>
    </p:spTree>
    <p:extLst>
      <p:ext uri="{BB962C8B-B14F-4D97-AF65-F5344CB8AC3E}">
        <p14:creationId xmlns:p14="http://schemas.microsoft.com/office/powerpoint/2010/main" val="1368925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Моніторинг навчальної діяльності</a:t>
            </a:r>
            <a:endParaRPr lang="uk-UA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8959645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4797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Результати ДПА в 4 класах</a:t>
            </a:r>
            <a:br>
              <a:rPr lang="uk-UA" dirty="0" smtClean="0"/>
            </a:br>
            <a:r>
              <a:rPr lang="uk-UA" dirty="0" smtClean="0"/>
              <a:t>українське читання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9122984"/>
              </p:ext>
            </p:extLst>
          </p:nvPr>
        </p:nvGraphicFramePr>
        <p:xfrm>
          <a:off x="539552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855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Результати</a:t>
            </a:r>
            <a:r>
              <a:rPr lang="ru-RU" dirty="0" smtClean="0"/>
              <a:t> ДПА в 4 </a:t>
            </a:r>
            <a:r>
              <a:rPr lang="ru-RU" dirty="0" err="1" smtClean="0"/>
              <a:t>класах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9514254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0084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Результати ДПА з математики </a:t>
            </a:r>
            <a:br>
              <a:rPr lang="uk-UA" dirty="0" smtClean="0"/>
            </a:br>
            <a:r>
              <a:rPr lang="uk-UA" dirty="0" smtClean="0"/>
              <a:t>в 4-х класах</a:t>
            </a:r>
            <a:endParaRPr lang="uk-UA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3531396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4786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Результати ДПА в 9 класі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2478101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306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Результати ДПА в 11 класі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8930416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781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ЗНО - 2013</a:t>
            </a:r>
            <a:endParaRPr lang="uk-UA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344455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55874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108</TotalTime>
  <Words>690</Words>
  <Application>Microsoft Office PowerPoint</Application>
  <PresentationFormat>Экран (4:3)</PresentationFormat>
  <Paragraphs>78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Углы</vt:lpstr>
      <vt:lpstr>Аналіз навчальної та виховної роботи Криворізької загальноосвітньоїх школи І – ІІІ ступенів № 86  за 2012 – 2013 навчальний рік, перспективи розвитку</vt:lpstr>
      <vt:lpstr>Моніторинг руху учнів  за 2012 – 2013 н.р.</vt:lpstr>
      <vt:lpstr>Моніторинг навчальної діяльності</vt:lpstr>
      <vt:lpstr>Результати ДПА в 4 класах українське читання</vt:lpstr>
      <vt:lpstr>Результати ДПА в 4 класах українська мова</vt:lpstr>
      <vt:lpstr>Результати ДПА з математики  в 4-х класах</vt:lpstr>
      <vt:lpstr>Результати ДПА в 9 класі</vt:lpstr>
      <vt:lpstr>Результати ДПА в 11 класі</vt:lpstr>
      <vt:lpstr>ЗНО - 2013</vt:lpstr>
      <vt:lpstr>Результати ЗНО</vt:lpstr>
      <vt:lpstr>Моніторинг працевлаштування учнів 11 класу</vt:lpstr>
      <vt:lpstr>Завдання на 2013 – 2014 н.р.</vt:lpstr>
      <vt:lpstr>       2 класи</vt:lpstr>
      <vt:lpstr>1, 3-4 класи</vt:lpstr>
      <vt:lpstr>5 клас</vt:lpstr>
      <vt:lpstr>Презентация PowerPoint</vt:lpstr>
      <vt:lpstr>Особливості навчально-виховного процесу в 6-11 класах</vt:lpstr>
      <vt:lpstr>2013 – 2014 н.р.</vt:lpstr>
      <vt:lpstr>ІV етап</vt:lpstr>
      <vt:lpstr>Джерела для опрацювання</vt:lpstr>
      <vt:lpstr>Всеукраїнський експеримент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Аналіз навчальної та виховної роботи школи за 2012 – 2013 навчальний рік, перспективи розвитку</dc:title>
  <dc:creator>ЗАУЧ</dc:creator>
  <cp:lastModifiedBy>Нубук</cp:lastModifiedBy>
  <cp:revision>17</cp:revision>
  <dcterms:created xsi:type="dcterms:W3CDTF">2013-08-29T11:18:23Z</dcterms:created>
  <dcterms:modified xsi:type="dcterms:W3CDTF">2013-08-29T22:26:34Z</dcterms:modified>
</cp:coreProperties>
</file>