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70" r:id="rId4"/>
    <p:sldId id="262" r:id="rId5"/>
    <p:sldId id="271" r:id="rId6"/>
    <p:sldId id="258" r:id="rId7"/>
    <p:sldId id="260" r:id="rId8"/>
    <p:sldId id="263" r:id="rId9"/>
    <p:sldId id="264" r:id="rId10"/>
    <p:sldId id="274" r:id="rId11"/>
    <p:sldId id="266" r:id="rId12"/>
    <p:sldId id="267" r:id="rId13"/>
    <p:sldId id="268" r:id="rId14"/>
    <p:sldId id="275" r:id="rId15"/>
    <p:sldId id="282" r:id="rId16"/>
    <p:sldId id="283" r:id="rId17"/>
    <p:sldId id="286" r:id="rId18"/>
    <p:sldId id="292" r:id="rId19"/>
    <p:sldId id="288" r:id="rId20"/>
    <p:sldId id="290" r:id="rId21"/>
    <p:sldId id="291" r:id="rId22"/>
    <p:sldId id="29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0099"/>
    <a:srgbClr val="FF66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5" autoAdjust="0"/>
    <p:restoredTop sz="94708" autoAdjust="0"/>
  </p:normalViewPr>
  <p:slideViewPr>
    <p:cSldViewPr>
      <p:cViewPr>
        <p:scale>
          <a:sx n="46" d="100"/>
          <a:sy n="46" d="100"/>
        </p:scale>
        <p:origin x="-653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930A7-F85F-441D-A031-F0361EDF6AE4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A078-7A1F-434A-B4FC-C6139394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Додати</a:t>
            </a:r>
            <a:r>
              <a:rPr lang="uk-UA" baseline="0" dirty="0" smtClean="0"/>
              <a:t> вхід </a:t>
            </a:r>
            <a:r>
              <a:rPr lang="uk-UA" baseline="0" dirty="0" err="1" smtClean="0"/>
              <a:t>“хрестика”</a:t>
            </a:r>
            <a:r>
              <a:rPr lang="uk-UA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99CC1-FC4D-4A67-8A9B-FF8406C3B99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7A078-7A1F-434A-B4FC-C61393949B8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14414" y="642918"/>
            <a:ext cx="6786610" cy="49292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642918"/>
            <a:ext cx="678661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4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ЮТЕРОМ НА ТИ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858048" cy="2428892"/>
          </a:xfrm>
        </p:spPr>
        <p:txBody>
          <a:bodyPr>
            <a:normAutofit fontScale="92500"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З досвіду впровадження  в практичну діяльність бібліотеки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інформаційно-комунікаційних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технологій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628652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КЗШ №86     Москаленко Валентина Олексіївна </a:t>
            </a:r>
            <a:endParaRPr lang="ru-RU" dirty="0"/>
          </a:p>
        </p:txBody>
      </p:sp>
    </p:spTree>
  </p:cSld>
  <p:clrMapOvr>
    <a:masterClrMapping/>
  </p:clrMapOvr>
  <p:transition spd="med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Це чудовий універсальний помічник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4400" b="1" dirty="0" smtClean="0">
                <a:solidFill>
                  <a:srgbClr val="FFFF00"/>
                </a:solidFill>
              </a:rPr>
              <a:t>як в створенні документів, 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r>
              <a:rPr lang="uk-UA" sz="4400" b="1" dirty="0" smtClean="0">
                <a:solidFill>
                  <a:srgbClr val="FFFF00"/>
                </a:solidFill>
              </a:rPr>
              <a:t>таблиць і діаграм, 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r>
              <a:rPr lang="uk-UA" sz="4400" b="1" dirty="0" smtClean="0">
                <a:solidFill>
                  <a:srgbClr val="FFFF00"/>
                </a:solidFill>
              </a:rPr>
              <a:t>так і в тому щоб допомогти прорахувати, вибрати і передати через Internet необхідну інформацію і звіти.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Головне в обліку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ЦЕ НАДХОДЖЕННЯ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5895" r="29656" b="7378"/>
          <a:stretch>
            <a:fillRect/>
          </a:stretch>
        </p:blipFill>
        <p:spPr bwMode="auto">
          <a:xfrm>
            <a:off x="714348" y="1785925"/>
            <a:ext cx="7715304" cy="457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8992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ТОЖ ПОЧНЕМО З НАЙПРОСТІШОГО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Створимо книгу обліку підручників. </a:t>
            </a:r>
            <a:endParaRPr lang="en-US" dirty="0" smtClean="0"/>
          </a:p>
          <a:p>
            <a:r>
              <a:rPr lang="uk-UA" dirty="0" smtClean="0"/>
              <a:t>Чому підручників, а не художньої літератури? </a:t>
            </a:r>
            <a:endParaRPr lang="en-US" dirty="0" smtClean="0"/>
          </a:p>
          <a:p>
            <a:r>
              <a:rPr lang="uk-UA" dirty="0" smtClean="0"/>
              <a:t>Тому, що облік підручників полегшений тим, що поступає відразу велика кількість і для внесення до бази даних буде потрібно менше часу. </a:t>
            </a:r>
            <a:endParaRPr lang="en-US" dirty="0" smtClean="0"/>
          </a:p>
          <a:p>
            <a:r>
              <a:rPr lang="uk-UA" dirty="0" smtClean="0"/>
              <a:t>Навчившись створювати базу для підручників, не складе великих труднощів скласти базу і для художньої літератури.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085480"/>
            <a:ext cx="6286512" cy="5772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Спочатку подивимося книгу обліку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3042" y="24685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Для цього…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люс 5"/>
          <p:cNvSpPr/>
          <p:nvPr/>
        </p:nvSpPr>
        <p:spPr>
          <a:xfrm>
            <a:off x="2357422" y="4500570"/>
            <a:ext cx="214314" cy="214314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064677">
            <a:off x="2499561" y="4641665"/>
            <a:ext cx="1428750" cy="218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7" name="TextBox 6"/>
          <p:cNvSpPr txBox="1"/>
          <p:nvPr/>
        </p:nvSpPr>
        <p:spPr>
          <a:xfrm>
            <a:off x="1928794" y="5286388"/>
            <a:ext cx="5500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Отримаємо ряд цифр по кількості стовпчиків</a:t>
            </a:r>
            <a:endParaRPr lang="ru-RU" sz="1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Уважно та вдумливо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лево 7"/>
          <p:cNvSpPr/>
          <p:nvPr/>
        </p:nvSpPr>
        <p:spPr>
          <a:xfrm rot="1064677">
            <a:off x="4504572" y="3743051"/>
            <a:ext cx="701423" cy="30059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Зважаємо на меню формату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837" t="7993" r="30470" b="13888"/>
          <a:stretch>
            <a:fillRect/>
          </a:stretch>
        </p:blipFill>
        <p:spPr bwMode="auto">
          <a:xfrm>
            <a:off x="500034" y="1857364"/>
            <a:ext cx="37862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5937" t="8750" r="27500" b="13750"/>
          <a:stretch>
            <a:fillRect/>
          </a:stretch>
        </p:blipFill>
        <p:spPr bwMode="auto">
          <a:xfrm>
            <a:off x="3071802" y="2143116"/>
            <a:ext cx="507209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верх 4"/>
          <p:cNvSpPr/>
          <p:nvPr/>
        </p:nvSpPr>
        <p:spPr>
          <a:xfrm rot="18496491">
            <a:off x="1120219" y="3343423"/>
            <a:ext cx="500066" cy="7304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32691 0.125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Задамо формати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</a:rPr>
              <a:t>Заповнимо</a:t>
            </a:r>
            <a:r>
              <a:rPr lang="uk-UA" sz="6000" b="1" dirty="0" smtClean="0">
                <a:solidFill>
                  <a:srgbClr val="FF0000"/>
                </a:solidFill>
              </a:rPr>
              <a:t> </a:t>
            </a:r>
            <a:r>
              <a:rPr lang="uk-UA" sz="6000" b="1" dirty="0" smtClean="0">
                <a:solidFill>
                  <a:schemeClr val="bg1"/>
                </a:solidFill>
              </a:rPr>
              <a:t>графи даними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5895" r="29656" b="7378"/>
          <a:stretch>
            <a:fillRect/>
          </a:stretch>
        </p:blipFill>
        <p:spPr bwMode="auto">
          <a:xfrm>
            <a:off x="714348" y="1785925"/>
            <a:ext cx="7715304" cy="457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</a:rPr>
              <a:t>Отримаємо книгу обліку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2857496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А Л Е 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2640" r="29656" b="7378"/>
          <a:stretch>
            <a:fillRect/>
          </a:stretch>
        </p:blipFill>
        <p:spPr bwMode="auto">
          <a:xfrm>
            <a:off x="428596" y="1500174"/>
            <a:ext cx="7786742" cy="484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</a:rPr>
              <a:t>БІБЛІОТЕКАРІ </a:t>
            </a:r>
            <a:br>
              <a:rPr lang="uk-UA" sz="4000" b="1" i="1" dirty="0" smtClean="0">
                <a:solidFill>
                  <a:srgbClr val="FF0000"/>
                </a:solidFill>
              </a:rPr>
            </a:br>
            <a:r>
              <a:rPr lang="uk-UA" sz="4000" b="1" i="1" dirty="0" smtClean="0">
                <a:solidFill>
                  <a:srgbClr val="FF0000"/>
                </a:solidFill>
              </a:rPr>
              <a:t>СЬОГОДНІ</a:t>
            </a:r>
            <a:r>
              <a:rPr lang="uk-UA" sz="4000" b="1" i="1" dirty="0" smtClean="0">
                <a:solidFill>
                  <a:srgbClr val="FF0000"/>
                </a:solidFill>
              </a:rPr>
              <a:t>…   І    </a:t>
            </a:r>
            <a:r>
              <a:rPr lang="uk-UA" sz="4000" b="1" i="1" dirty="0" smtClean="0">
                <a:solidFill>
                  <a:srgbClr val="FF0000"/>
                </a:solidFill>
              </a:rPr>
              <a:t>НАДАЛІ…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Першим і основним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завданням</a:t>
            </a:r>
          </a:p>
          <a:p>
            <a:pPr algn="ctr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бібліотекаря є забезпечення учнів школи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вчителів і всіх, хто звернеться в бібліотеку: 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учбовою та художньою;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методичною та  довідковою літературою;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періодичними виданнями. </a:t>
            </a:r>
          </a:p>
          <a:p>
            <a:pPr algn="ctr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Для удосконалення процесу роботи по обліку і видачі літератури зараз, на початку ХХI століття, все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частіше в бібліотеках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використовується </a:t>
            </a:r>
          </a:p>
          <a:p>
            <a:pPr algn="ctr">
              <a:buNone/>
            </a:pPr>
            <a:r>
              <a:rPr lang="uk-UA" dirty="0" smtClean="0"/>
              <a:t>         </a:t>
            </a:r>
            <a:r>
              <a:rPr lang="uk-UA" sz="4000" b="1" i="1" dirty="0" smtClean="0">
                <a:solidFill>
                  <a:srgbClr val="0000FF"/>
                </a:solidFill>
              </a:rPr>
              <a:t>персональний комп'ютер (ПК).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Необхідно ще ввести формули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Щоб кількість та ціна склали суму, на яку  до фонду надійшли підручники.</a:t>
            </a:r>
          </a:p>
          <a:p>
            <a:endParaRPr lang="uk-UA" dirty="0" smtClean="0"/>
          </a:p>
          <a:p>
            <a:r>
              <a:rPr lang="uk-UA" dirty="0" smtClean="0"/>
              <a:t>Це окремий розділ програми </a:t>
            </a:r>
            <a:r>
              <a:rPr lang="en-US" dirty="0" smtClean="0"/>
              <a:t>Excel</a:t>
            </a:r>
          </a:p>
          <a:p>
            <a:r>
              <a:rPr lang="uk-UA" dirty="0" smtClean="0"/>
              <a:t>Треба </a:t>
            </a:r>
            <a:r>
              <a:rPr lang="uk-UA" dirty="0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язково</a:t>
            </a:r>
            <a:r>
              <a:rPr lang="uk-UA" dirty="0" smtClean="0"/>
              <a:t> </a:t>
            </a:r>
            <a:r>
              <a:rPr lang="uk-UA" dirty="0" smtClean="0"/>
              <a:t>познайомитися </a:t>
            </a:r>
            <a:r>
              <a:rPr lang="uk-UA" dirty="0" smtClean="0"/>
              <a:t>з ним.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Необхідність оволодіння програмою диктується часом та впровадженням нових технологій у роботу бібліотекаря.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Побажаємо   нам   удачі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928802"/>
            <a:ext cx="70723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Вчитися ніколи не буває пізно.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Тож будемо вчитися, передавати свої знання наступним поколінням. </a:t>
            </a:r>
          </a:p>
          <a:p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000504"/>
            <a:ext cx="7286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Щоб їм було легше працювати </a:t>
            </a:r>
          </a:p>
          <a:p>
            <a:pPr algn="r"/>
            <a:r>
              <a:rPr lang="uk-UA" sz="2800" b="1" dirty="0" smtClean="0">
                <a:solidFill>
                  <a:srgbClr val="FFFF00"/>
                </a:solidFill>
              </a:rPr>
              <a:t>і підтримувати </a:t>
            </a:r>
            <a:r>
              <a:rPr lang="uk-UA" sz="2800" b="1" dirty="0" smtClean="0">
                <a:solidFill>
                  <a:srgbClr val="FF0000"/>
                </a:solidFill>
              </a:rPr>
              <a:t>звання</a:t>
            </a:r>
            <a:r>
              <a:rPr lang="uk-UA" sz="2800" b="1" dirty="0" smtClean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                                </a:t>
            </a:r>
            <a:r>
              <a:rPr lang="uk-UA" sz="3200" b="1" u="sng" dirty="0" smtClean="0">
                <a:solidFill>
                  <a:srgbClr val="FF0000"/>
                </a:solidFill>
              </a:rPr>
              <a:t>бібліотекаря</a:t>
            </a:r>
            <a:r>
              <a:rPr lang="uk-UA" sz="2800" b="1" dirty="0" smtClean="0">
                <a:solidFill>
                  <a:srgbClr val="FFFF00"/>
                </a:solidFill>
              </a:rPr>
              <a:t>,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r>
              <a:rPr lang="uk-UA" sz="3600" b="1" dirty="0" smtClean="0">
                <a:solidFill>
                  <a:srgbClr val="FFFF00"/>
                </a:solidFill>
              </a:rPr>
              <a:t>як </a:t>
            </a:r>
            <a:r>
              <a:rPr lang="uk-UA" sz="3600" b="1" dirty="0" err="1" smtClean="0">
                <a:solidFill>
                  <a:srgbClr val="FFFF00"/>
                </a:solidFill>
              </a:rPr>
              <a:t>найобізнанішої</a:t>
            </a:r>
            <a:r>
              <a:rPr lang="uk-UA" sz="3600" b="1" dirty="0" smtClean="0">
                <a:solidFill>
                  <a:srgbClr val="FFFF00"/>
                </a:solidFill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людини </a:t>
            </a:r>
            <a:endParaRPr lang="uk-UA" sz="3600" b="1" dirty="0" smtClean="0">
              <a:solidFill>
                <a:srgbClr val="FF0000"/>
              </a:solidFill>
            </a:endParaRPr>
          </a:p>
          <a:p>
            <a:r>
              <a:rPr lang="uk-UA" sz="3600" b="1" dirty="0" smtClean="0">
                <a:solidFill>
                  <a:srgbClr val="FFFF00"/>
                </a:solidFill>
              </a:rPr>
              <a:t>в </a:t>
            </a:r>
            <a:r>
              <a:rPr lang="uk-UA" sz="3600" b="1" dirty="0" smtClean="0">
                <a:solidFill>
                  <a:srgbClr val="FFFF00"/>
                </a:solidFill>
              </a:rPr>
              <a:t>морі інформації.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Для чого бути з ПК на ти?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500034" y="1318472"/>
            <a:ext cx="82153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Щоб кожний учень мав  можливість доступу до всесвітньої інформації,  довідкової, художньої, енциклопедичної літератури. </a:t>
            </a:r>
            <a:r>
              <a:rPr lang="uk-UA" sz="3200" b="1" dirty="0" smtClean="0"/>
              <a:t>Для </a:t>
            </a:r>
            <a:r>
              <a:rPr lang="uk-UA" sz="3200" b="1" dirty="0" smtClean="0"/>
              <a:t>цього нам і необхідний ПК в </a:t>
            </a:r>
            <a:r>
              <a:rPr lang="uk-UA" sz="3200" b="1" dirty="0" smtClean="0"/>
              <a:t>бібліотеці.</a:t>
            </a:r>
          </a:p>
          <a:p>
            <a:r>
              <a:rPr lang="uk-UA" sz="3200" b="1" dirty="0" smtClean="0"/>
              <a:t> А головне - </a:t>
            </a:r>
            <a:r>
              <a:rPr lang="uk-UA" sz="3200" b="1" dirty="0" smtClean="0"/>
              <a:t>щоб </a:t>
            </a:r>
            <a:r>
              <a:rPr lang="uk-UA" sz="3600" b="1" i="1" u="sng" dirty="0" smtClean="0">
                <a:solidFill>
                  <a:srgbClr val="FF0000"/>
                </a:solidFill>
              </a:rPr>
              <a:t>бібліотекар </a:t>
            </a:r>
            <a:r>
              <a:rPr lang="uk-UA" sz="3200" b="1" dirty="0" smtClean="0"/>
              <a:t>міг достойно відповісти та подати вичерпну інформацію з кожного питання.  </a:t>
            </a:r>
            <a:endParaRPr lang="ru-RU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565" y="785794"/>
            <a:ext cx="8111087" cy="5040461"/>
          </a:xfrm>
          <a:prstGeom prst="rect">
            <a:avLst/>
          </a:prstGeom>
        </p:spPr>
      </p:pic>
      <p:pic>
        <p:nvPicPr>
          <p:cNvPr id="3" name="Рисунок 2" descr="33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038669"/>
            <a:ext cx="2281247" cy="2351801"/>
          </a:xfrm>
          <a:prstGeom prst="rect">
            <a:avLst/>
          </a:prstGeom>
        </p:spPr>
      </p:pic>
      <p:pic>
        <p:nvPicPr>
          <p:cNvPr id="4" name="Рисунок 3" descr="8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857232"/>
            <a:ext cx="1885950" cy="1466850"/>
          </a:xfrm>
          <a:prstGeom prst="rect">
            <a:avLst/>
          </a:prstGeom>
        </p:spPr>
      </p:pic>
      <p:pic>
        <p:nvPicPr>
          <p:cNvPr id="5" name="Рисунок 4" descr="33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2357430"/>
            <a:ext cx="2071702" cy="2000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042" y="357166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ПК НЕОБХІДНИЙ КОЖНОМУ!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607220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ТА ХІБА ВІН МОЖЕ ВСЕ ЗРОБИТИ САМ ?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6600" b="1" dirty="0" smtClean="0">
                <a:solidFill>
                  <a:srgbClr val="FF0000"/>
                </a:solidFill>
              </a:rPr>
              <a:t>ПК – персональний комп'ютер –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це </a:t>
            </a:r>
            <a:r>
              <a:rPr lang="uk-UA" b="1" dirty="0" smtClean="0"/>
              <a:t>штучний інтелект, наділений безліччю функцій, </a:t>
            </a:r>
          </a:p>
          <a:p>
            <a:r>
              <a:rPr lang="uk-UA" b="1" dirty="0" smtClean="0"/>
              <a:t>уміє з неймовірною швидкістю перерахувати величезну кількість екземплярів літератури. </a:t>
            </a:r>
          </a:p>
          <a:p>
            <a:r>
              <a:rPr lang="uk-UA" b="1" dirty="0" smtClean="0"/>
              <a:t>Ще можна швидко відшукати автора, рік випуску або назву потрібного твору. </a:t>
            </a:r>
          </a:p>
          <a:p>
            <a:r>
              <a:rPr lang="uk-UA" b="1" dirty="0" smtClean="0"/>
              <a:t>Поглянути в якому році, скільки підручників поступило до фонду школи.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2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500306"/>
            <a:ext cx="1571633" cy="1519245"/>
          </a:xfrm>
          <a:prstGeom prst="rect">
            <a:avLst/>
          </a:prstGeom>
        </p:spPr>
      </p:pic>
      <p:pic>
        <p:nvPicPr>
          <p:cNvPr id="8" name="Рисунок 7" descr="2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00042"/>
            <a:ext cx="3609992" cy="14097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 build="p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089" y="349899"/>
            <a:ext cx="8708911" cy="5865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78579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Його    </a:t>
            </a:r>
            <a:r>
              <a:rPr lang="uk-UA" sz="3600" dirty="0" smtClean="0"/>
              <a:t>треба      </a:t>
            </a:r>
            <a:r>
              <a:rPr lang="uk-UA" sz="3600" dirty="0" smtClean="0"/>
              <a:t>розуміти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585789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З   ним   можна   дружити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71462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Він     НАШ    помічник</a:t>
            </a:r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14818"/>
            <a:ext cx="7929618" cy="781052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2800" u="sng" dirty="0" smtClean="0">
                <a:solidFill>
                  <a:srgbClr val="FF0000"/>
                </a:solidFill>
              </a:rPr>
              <a:t>Розташувавши </a:t>
            </a:r>
            <a:r>
              <a:rPr lang="uk-UA" sz="2800" u="sng" dirty="0" smtClean="0">
                <a:solidFill>
                  <a:srgbClr val="FF0000"/>
                </a:solidFill>
              </a:rPr>
              <a:t>ПК на столі бібліотекаря</a:t>
            </a:r>
            <a:endParaRPr lang="uk-UA" sz="2800" u="sng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5000636"/>
            <a:ext cx="6357982" cy="1428760"/>
          </a:xfrm>
          <a:gradFill flip="none" rotWithShape="1">
            <a:gsLst>
              <a:gs pos="0">
                <a:srgbClr val="FFFF00">
                  <a:alpha val="75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uk-UA" sz="2800" b="1" i="1" dirty="0" smtClean="0"/>
              <a:t>Окрім доступу до книжок буде ще й доступ  до </a:t>
            </a:r>
            <a:r>
              <a:rPr lang="uk-UA" sz="3200" b="1" i="1" dirty="0" smtClean="0"/>
              <a:t>візуальної інформації.</a:t>
            </a:r>
            <a:r>
              <a:rPr lang="uk-UA" sz="2800" b="1" i="1" dirty="0" smtClean="0"/>
              <a:t> </a:t>
            </a:r>
            <a:endParaRPr lang="ru-RU" sz="2800" b="1" i="1" dirty="0"/>
          </a:p>
        </p:txBody>
      </p:sp>
      <p:pic>
        <p:nvPicPr>
          <p:cNvPr id="5" name="Рисунок 4" descr="Фото01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8113" t="28149" r="46730" b="35845"/>
          <a:stretch>
            <a:fillRect/>
          </a:stretch>
        </p:blipFill>
        <p:spPr>
          <a:xfrm>
            <a:off x="2071670" y="648094"/>
            <a:ext cx="4714908" cy="3621596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323049"/>
            <a:ext cx="2028328" cy="1534951"/>
          </a:xfrm>
          <a:prstGeom prst="rect">
            <a:avLst/>
          </a:prstGeom>
        </p:spPr>
      </p:pic>
      <p:pic>
        <p:nvPicPr>
          <p:cNvPr id="4" name="Рисунок 3" descr="19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357562"/>
            <a:ext cx="3278272" cy="23927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8162" cy="1868478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 все це</a:t>
            </a:r>
            <a:r>
              <a:rPr lang="uk-UA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можна, якщо умієш  розмовляти з ПК…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36"/>
            <a:ext cx="8229600" cy="438912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саме вводити за допомогою клавіатури і «миші» команди,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результаті ПК видає відповіді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вигляді звітів,</a:t>
            </a:r>
          </a:p>
          <a:p>
            <a:r>
              <a:rPr lang="uk-UA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списків, </a:t>
            </a:r>
          </a:p>
          <a:p>
            <a:r>
              <a:rPr lang="uk-UA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таблиць і діаграм.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72560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В </a:t>
            </a:r>
            <a:r>
              <a:rPr lang="uk-UA" sz="4000" b="1" dirty="0" smtClean="0">
                <a:solidFill>
                  <a:srgbClr val="FF0000"/>
                </a:solidFill>
              </a:rPr>
              <a:t>багатьох країнах вже налагоджений електронний облік бібліотечних фондів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115328" cy="3840171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 нас же це лише на стадії впровадження.  Тому до всіх обов'язків і умінь бібліотекаря додається необхідність бути користувачем ПК.</a:t>
            </a:r>
          </a:p>
          <a:p>
            <a:r>
              <a:rPr lang="uk-UA" dirty="0" smtClean="0"/>
              <a:t> Первинні навики є у всіх. Хто за допомогою курсів, хто за допомогою дітей (своїх або шкільних), друзів або родичів спіткав ази: включення-виключення;</a:t>
            </a:r>
          </a:p>
          <a:p>
            <a:r>
              <a:rPr lang="uk-UA" dirty="0" smtClean="0"/>
              <a:t> створення документів в програмі Microsoft Word, презентацій в  Microsoft </a:t>
            </a:r>
            <a:r>
              <a:rPr lang="uk-UA" dirty="0" err="1" smtClean="0"/>
              <a:t>Power</a:t>
            </a:r>
            <a:r>
              <a:rPr lang="en-US" dirty="0" smtClean="0"/>
              <a:t>P</a:t>
            </a:r>
            <a:r>
              <a:rPr lang="uk-UA" dirty="0" err="1" smtClean="0"/>
              <a:t>oint</a:t>
            </a:r>
            <a:r>
              <a:rPr lang="uk-UA" dirty="0" smtClean="0"/>
              <a:t>,  вході в мережу Internet.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FF"/>
            </a:gs>
            <a:gs pos="25000">
              <a:srgbClr val="FF6633"/>
            </a:gs>
            <a:gs pos="50000">
              <a:srgbClr val="FFFF00"/>
            </a:gs>
            <a:gs pos="75000">
              <a:srgbClr val="FF66FF"/>
            </a:gs>
            <a:gs pos="100000">
              <a:srgbClr val="00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Є ще програма </a:t>
            </a:r>
            <a:b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Microsoft Office Excel.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941486"/>
            <a:ext cx="5857916" cy="43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563</Words>
  <Application>Microsoft Office PowerPoint</Application>
  <PresentationFormat>Экран (4:3)</PresentationFormat>
  <Paragraphs>95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З КОМП’ЮТЕРОМ НА ТИ</vt:lpstr>
      <vt:lpstr>БІБЛІОТЕКАРІ  СЬОГОДНІ…   І    НАДАЛІ…</vt:lpstr>
      <vt:lpstr>Слайд 3</vt:lpstr>
      <vt:lpstr>ПК – персональний комп'ютер –</vt:lpstr>
      <vt:lpstr>Слайд 5</vt:lpstr>
      <vt:lpstr>Розташувавши ПК на столі бібліотекаря</vt:lpstr>
      <vt:lpstr>           Але все це можна, якщо умієш  розмовляти з ПК… </vt:lpstr>
      <vt:lpstr>В багатьох країнах вже налагоджений електронний облік бібліотечних фондів</vt:lpstr>
      <vt:lpstr>Є ще програма  Microsoft Office Excel. </vt:lpstr>
      <vt:lpstr>Це чудовий універсальний помічник </vt:lpstr>
      <vt:lpstr>Головне в обліку ЦЕ НАДХОДЖЕННЯ</vt:lpstr>
      <vt:lpstr>ТОЖ ПОЧНЕМО З НАЙПРОСТІШОГО</vt:lpstr>
      <vt:lpstr>Спочатку подивимося книгу обліку</vt:lpstr>
      <vt:lpstr>Для цього…</vt:lpstr>
      <vt:lpstr>Уважно та вдумливо</vt:lpstr>
      <vt:lpstr>Зважаємо на меню формату </vt:lpstr>
      <vt:lpstr>Задамо формати</vt:lpstr>
      <vt:lpstr>Заповнимо графи даними</vt:lpstr>
      <vt:lpstr>Отримаємо книгу обліку</vt:lpstr>
      <vt:lpstr>Необхідно ще ввести формули</vt:lpstr>
      <vt:lpstr>Побажаємо   нам   удачі</vt:lpstr>
      <vt:lpstr>Для чого бути з ПК на ти?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КОМПЬЮТЕРОМ НА ТИ</dc:title>
  <dc:creator>User</dc:creator>
  <cp:lastModifiedBy>User</cp:lastModifiedBy>
  <cp:revision>112</cp:revision>
  <dcterms:modified xsi:type="dcterms:W3CDTF">2012-03-25T22:52:00Z</dcterms:modified>
</cp:coreProperties>
</file>